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.xml" ContentType="application/vnd.openxmlformats-officedocument.presentationml.tag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0"/>
  </p:notesMasterIdLst>
  <p:sldIdLst>
    <p:sldId id="340" r:id="rId2"/>
    <p:sldId id="286" r:id="rId3"/>
    <p:sldId id="362" r:id="rId4"/>
    <p:sldId id="368" r:id="rId5"/>
    <p:sldId id="369" r:id="rId6"/>
    <p:sldId id="386" r:id="rId7"/>
    <p:sldId id="390" r:id="rId8"/>
    <p:sldId id="372" r:id="rId9"/>
    <p:sldId id="373" r:id="rId10"/>
    <p:sldId id="375" r:id="rId11"/>
    <p:sldId id="389" r:id="rId12"/>
    <p:sldId id="376" r:id="rId13"/>
    <p:sldId id="387" r:id="rId14"/>
    <p:sldId id="377" r:id="rId15"/>
    <p:sldId id="378" r:id="rId16"/>
    <p:sldId id="382" r:id="rId17"/>
    <p:sldId id="379" r:id="rId18"/>
    <p:sldId id="380" r:id="rId19"/>
    <p:sldId id="381" r:id="rId20"/>
    <p:sldId id="383" r:id="rId21"/>
    <p:sldId id="391" r:id="rId22"/>
    <p:sldId id="394" r:id="rId23"/>
    <p:sldId id="384" r:id="rId24"/>
    <p:sldId id="388" r:id="rId25"/>
    <p:sldId id="385" r:id="rId26"/>
    <p:sldId id="392" r:id="rId27"/>
    <p:sldId id="393" r:id="rId28"/>
    <p:sldId id="326" r:id="rId29"/>
  </p:sldIdLst>
  <p:sldSz cx="12192000" cy="6858000"/>
  <p:notesSz cx="6858000" cy="9144000"/>
  <p:embeddedFontLs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Century Gothic" panose="020B0502020202020204" pitchFamily="34" charset="0"/>
      <p:regular r:id="rId35"/>
      <p:bold r:id="rId36"/>
      <p:italic r:id="rId37"/>
      <p:boldItalic r:id="rId38"/>
    </p:embeddedFont>
    <p:embeddedFont>
      <p:font typeface="等线" panose="02010600030101010101" pitchFamily="2" charset="-122"/>
      <p:regular r:id="rId39"/>
      <p:bold r:id="rId40"/>
    </p:embeddedFont>
    <p:embeddedFont>
      <p:font typeface="黑体" panose="02010609060101010101" pitchFamily="49" charset="-122"/>
      <p:regular r:id="rId41"/>
    </p:embeddedFont>
    <p:embeddedFont>
      <p:font typeface="华文中宋" panose="02010600040101010101" pitchFamily="2" charset="-122"/>
      <p:regular r:id="rId42"/>
    </p:embeddedFont>
    <p:embeddedFont>
      <p:font typeface="微软雅黑" panose="020B0503020204020204" pitchFamily="34" charset="-122"/>
      <p:regular r:id="rId43"/>
      <p:bold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pos="3228" userDrawn="1">
          <p15:clr>
            <a:srgbClr val="A4A3A4"/>
          </p15:clr>
        </p15:guide>
        <p15:guide id="3" orient="horz" pos="368" userDrawn="1">
          <p15:clr>
            <a:srgbClr val="A4A3A4"/>
          </p15:clr>
        </p15:guide>
        <p15:guide id="4" orient="horz" pos="731" userDrawn="1">
          <p15:clr>
            <a:srgbClr val="A4A3A4"/>
          </p15:clr>
        </p15:guide>
        <p15:guide id="5" orient="horz" pos="4065" userDrawn="1">
          <p15:clr>
            <a:srgbClr val="A4A3A4"/>
          </p15:clr>
        </p15:guide>
        <p15:guide id="6" orient="horz" pos="390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85ABC"/>
    <a:srgbClr val="3B47E5"/>
    <a:srgbClr val="157E9F"/>
    <a:srgbClr val="80ABB8"/>
    <a:srgbClr val="1BA0C9"/>
    <a:srgbClr val="0D52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387" autoAdjust="0"/>
  </p:normalViewPr>
  <p:slideViewPr>
    <p:cSldViewPr snapToGrid="0">
      <p:cViewPr varScale="1">
        <p:scale>
          <a:sx n="78" d="100"/>
          <a:sy n="78" d="100"/>
        </p:scale>
        <p:origin x="86" y="168"/>
      </p:cViewPr>
      <p:guideLst>
        <p:guide pos="415"/>
        <p:guide pos="3228"/>
        <p:guide orient="horz" pos="368"/>
        <p:guide orient="horz" pos="731"/>
        <p:guide orient="horz" pos="4065"/>
        <p:guide orient="horz" pos="3906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howGuides="1">
      <p:cViewPr varScale="1">
        <p:scale>
          <a:sx n="95" d="100"/>
          <a:sy n="95" d="100"/>
        </p:scale>
        <p:origin x="3326" y="5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59D894-C448-46F1-8EF0-298DFEA9EA01}" type="datetimeFigureOut">
              <a:rPr lang="zh-CN" altLang="en-US" smtClean="0"/>
              <a:t>2021/6/22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6916AA-9582-4429-969A-A7EA7A53A86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13489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6393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协会活动围绕品牌活动卓越杯进行横向展开，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312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保证每周至少一次技术培训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14024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活动内容多样，覆盖编程语言、网页开发、硬件设计和单片机入门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99809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经过系统化的引领，在每年的卓越杯结题均涌现诸如平衡车、智能家居系统等高质量作品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927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为保证活动的正常运行，在每学年第一次活动前，协会均会完成整学期的活动规划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700966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在活动举办前后，协会积极吸纳会员意见，对活动进行微小调整，尽最大能力为会员服务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4480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642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在举办技术活动之外，协会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积极响应校团委、指导单位的号召，举办团学活动</a:t>
            </a:r>
          </a:p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000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spcBef>
                <a:spcPts val="1023"/>
              </a:spcBef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在宣传方面，协会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对内依托指导单位微信公众号、协会官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、校院两级综合信息平台。在本年度，发表校级新闻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余篇</a:t>
            </a:r>
          </a:p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705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协会还依托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电子科技协会官方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站进行对外宣传，依靠技术打出品牌，建站两年不到，粉丝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6000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余人，原创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STM32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HAL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系列视频教程全网播放量最高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73725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协会会员在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科技创新竞赛成绩突出，在挑战杯、工训赛。节能减排等比赛中均斩获佳绩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483717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我将从以下六部分展开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39429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90437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7161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64501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依托指导单位，争取集创赛校赛承办权，同时，社团活动开启双线模式，开通</a:t>
            </a:r>
            <a:r>
              <a:rPr lang="en-US" altLang="zh-CN" sz="1200" dirty="0">
                <a:solidFill>
                  <a:srgbClr val="FF0000"/>
                </a:solidFill>
                <a:latin typeface="Century Gothic"/>
                <a:ea typeface="微软雅黑"/>
              </a:rPr>
              <a:t>IC</a:t>
            </a: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相关技能培训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7728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为解决技术部门换届后许多优秀会员流失的问题，邀请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具备扎实技术的优秀成员建立技术团队，以投放</a:t>
            </a:r>
            <a:r>
              <a:rPr lang="en-US" altLang="zh-CN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站视频、编写技术博客等方式，为协会活动提供技术支持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710464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491741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852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750384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我的答辩到此结束，请各位评委老师批评指正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465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电子科技协会是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2007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年成立的科技创新类学生社团，经过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余年的不断摸索，现在社团规模从十余人逐步达到四百余人，也从多年前的“二星级”逐步发展到有机会参加风采展示，这其中离不开校团委、指导单位的指导，离不开协会会员的配合。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102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协会现设</a:t>
            </a:r>
            <a:r>
              <a:rPr lang="zh-CN" altLang="zh-CN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会长一名；副会长</a:t>
            </a: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四</a:t>
            </a:r>
            <a:r>
              <a:rPr lang="zh-CN" altLang="zh-CN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名；</a:t>
            </a:r>
            <a:endParaRPr lang="en-US" altLang="zh-CN" sz="1200" dirty="0">
              <a:solidFill>
                <a:srgbClr val="008CE7">
                  <a:lumMod val="50000"/>
                </a:srgbClr>
              </a:solidFill>
              <a:latin typeface="Century Gothic"/>
              <a:ea typeface="微软雅黑"/>
            </a:endParaRPr>
          </a:p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分别对接</a:t>
            </a:r>
            <a:r>
              <a:rPr lang="zh-CN" altLang="zh-CN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宣传部、技术部、</a:t>
            </a: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组织部</a:t>
            </a:r>
            <a:endParaRPr lang="en-US" altLang="zh-CN" sz="1200" dirty="0">
              <a:solidFill>
                <a:srgbClr val="008CE7">
                  <a:lumMod val="50000"/>
                </a:srgbClr>
              </a:solidFill>
              <a:latin typeface="Century Gothic"/>
              <a:ea typeface="微软雅黑"/>
            </a:endParaRPr>
          </a:p>
          <a:p>
            <a:pPr marL="0" marR="0" lvl="0" indent="0" algn="l" defTabSz="9642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各部门各司其职的同时又通力合作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9401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协会定期召开例会，对前阶段工作进行总结，对后续工作进行部署，协调各部门的分工合作</a:t>
            </a:r>
            <a:endParaRPr lang="en-US" altLang="zh-CN" sz="1200" dirty="0">
              <a:solidFill>
                <a:srgbClr val="008CE7">
                  <a:lumMod val="50000"/>
                </a:srgbClr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8329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02546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组织部主要进行活动的策划、通知的拟写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31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宣传部是协会的宣传窗口，内部定期组织</a:t>
            </a:r>
            <a:r>
              <a:rPr lang="en-US" altLang="zh-CN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PS/PR</a:t>
            </a:r>
            <a:r>
              <a:rPr lang="zh-CN" altLang="en-US" sz="1200" dirty="0">
                <a:solidFill>
                  <a:srgbClr val="008CE7">
                    <a:lumMod val="50000"/>
                  </a:srgbClr>
                </a:solidFill>
                <a:latin typeface="Century Gothic"/>
                <a:ea typeface="微软雅黑"/>
              </a:rPr>
              <a:t>培训、新闻撰写、摄影经验分享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56552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64279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FF0000"/>
                </a:solidFill>
                <a:latin typeface="Century Gothic"/>
                <a:ea typeface="微软雅黑"/>
              </a:rPr>
              <a:t>技术部作为协会活动的中坚力量，从本学年起进行改革，严格管理，每十天以博客的形式提交阶段性学习报告</a:t>
            </a:r>
            <a:endParaRPr lang="en-US" altLang="zh-CN" sz="1200" dirty="0">
              <a:solidFill>
                <a:srgbClr val="FF0000"/>
              </a:solidFill>
              <a:latin typeface="Century Gothic"/>
              <a:ea typeface="微软雅黑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96916AA-9582-4429-969A-A7EA7A53A86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14993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  <a:pPr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21925A9-91CE-459A-AB62-2F431D4A166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6969" y="168440"/>
            <a:ext cx="2266970" cy="45433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176D2F8-EFC4-4131-AAFD-B622BD77A82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4087" y="168440"/>
            <a:ext cx="2367786" cy="454335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EF2FA295-8C45-4E5C-9AC5-42D1C9A6BE3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2401" y="4214190"/>
            <a:ext cx="1349722" cy="2021509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  <a:pPr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A4CA56-C766-4643-9C49-0B5937DF92E1}" type="datetimeFigureOut">
              <a:rPr lang="zh-CN" altLang="en-US" smtClean="0"/>
              <a:pPr/>
              <a:t>2021/6/22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931A4B-E62A-4F8E-837E-E9B10A41F2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85840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A4CA56-C766-4643-9C49-0B5937DF92E1}" type="datetimeFigureOut">
              <a:rPr lang="zh-CN" altLang="en-US" smtClean="0"/>
              <a:pPr/>
              <a:t>2021/6/22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931A4B-E62A-4F8E-837E-E9B10A41F2C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jpeg"/><Relationship Id="rId5" Type="http://schemas.openxmlformats.org/officeDocument/2006/relationships/image" Target="../media/image34.jpeg"/><Relationship Id="rId4" Type="http://schemas.openxmlformats.org/officeDocument/2006/relationships/image" Target="../media/image33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49.jpeg"/><Relationship Id="rId7" Type="http://schemas.openxmlformats.org/officeDocument/2006/relationships/image" Target="../media/image5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eg"/><Relationship Id="rId3" Type="http://schemas.openxmlformats.org/officeDocument/2006/relationships/notesSlide" Target="../notesSlides/notesSlide4.xml"/><Relationship Id="rId7" Type="http://schemas.openxmlformats.org/officeDocument/2006/relationships/image" Target="../media/image9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6" Type="http://schemas.openxmlformats.org/officeDocument/2006/relationships/image" Target="../media/image8.jpeg"/><Relationship Id="rId11" Type="http://schemas.openxmlformats.org/officeDocument/2006/relationships/image" Target="../media/image13.jpeg"/><Relationship Id="rId5" Type="http://schemas.openxmlformats.org/officeDocument/2006/relationships/image" Target="../media/image7.jpeg"/><Relationship Id="rId10" Type="http://schemas.openxmlformats.org/officeDocument/2006/relationships/image" Target="../media/image12.jpeg"/><Relationship Id="rId4" Type="http://schemas.openxmlformats.org/officeDocument/2006/relationships/image" Target="../media/image6.jpeg"/><Relationship Id="rId9" Type="http://schemas.openxmlformats.org/officeDocument/2006/relationships/image" Target="../media/image1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7" Type="http://schemas.openxmlformats.org/officeDocument/2006/relationships/image" Target="../media/image2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3" Type="http://schemas.openxmlformats.org/officeDocument/2006/relationships/tags" Target="../tags/tag4.xml"/><Relationship Id="rId7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7.png"/><Relationship Id="rId5" Type="http://schemas.openxmlformats.org/officeDocument/2006/relationships/tags" Target="../tags/tag6.xml"/><Relationship Id="rId10" Type="http://schemas.openxmlformats.org/officeDocument/2006/relationships/image" Target="../media/image26.jpeg"/><Relationship Id="rId4" Type="http://schemas.openxmlformats.org/officeDocument/2006/relationships/tags" Target="../tags/tag5.xml"/><Relationship Id="rId9" Type="http://schemas.openxmlformats.org/officeDocument/2006/relationships/image" Target="../media/image2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7" name="矩形 46"/>
          <p:cNvSpPr/>
          <p:nvPr/>
        </p:nvSpPr>
        <p:spPr>
          <a:xfrm>
            <a:off x="0" y="-2"/>
            <a:ext cx="12192000" cy="685800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    </a:t>
            </a:r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32323" y="2369150"/>
            <a:ext cx="10527353" cy="24370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武汉理工大学电子科技协会</a:t>
            </a:r>
            <a:endParaRPr lang="en-US" altLang="zh-CN" sz="5400" b="1" dirty="0">
              <a:solidFill>
                <a:srgbClr val="085AB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  <a:sym typeface="+mn-lt"/>
            </a:endParaRPr>
          </a:p>
          <a:p>
            <a:pPr algn="ctr">
              <a:lnSpc>
                <a:spcPct val="150000"/>
              </a:lnSpc>
            </a:pPr>
            <a:r>
              <a:rPr lang="zh-CN" altLang="en-US" sz="5400" b="1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  <a:sym typeface="+mn-lt"/>
              </a:rPr>
              <a:t>年度工作总结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660400" y="1470138"/>
            <a:ext cx="103885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ln>
                  <a:solidFill>
                    <a:srgbClr val="383987"/>
                  </a:solidFill>
                </a:ln>
                <a:noFill/>
                <a:cs typeface="+mn-ea"/>
                <a:sym typeface="+mn-lt"/>
              </a:rPr>
              <a:t>20</a:t>
            </a:r>
            <a:r>
              <a:rPr lang="en-US" altLang="zh-CN" sz="5400" dirty="0">
                <a:solidFill>
                  <a:srgbClr val="383987"/>
                </a:solidFill>
                <a:cs typeface="+mn-ea"/>
                <a:sym typeface="+mn-lt"/>
              </a:rPr>
              <a:t>20</a:t>
            </a:r>
            <a:r>
              <a:rPr lang="en-US" altLang="zh-CN" sz="5400" dirty="0">
                <a:ln>
                  <a:solidFill>
                    <a:srgbClr val="383987"/>
                  </a:solidFill>
                </a:ln>
                <a:noFill/>
                <a:cs typeface="+mn-ea"/>
                <a:sym typeface="+mn-lt"/>
              </a:rPr>
              <a:t>—20</a:t>
            </a:r>
            <a:r>
              <a:rPr lang="en-US" altLang="zh-CN" sz="5400" dirty="0">
                <a:solidFill>
                  <a:srgbClr val="383987"/>
                </a:solidFill>
                <a:cs typeface="+mn-ea"/>
                <a:sym typeface="+mn-lt"/>
              </a:rPr>
              <a:t>21</a:t>
            </a:r>
            <a:endParaRPr lang="en-US" altLang="zh-CN" sz="5400" dirty="0">
              <a:ln>
                <a:solidFill>
                  <a:srgbClr val="383987"/>
                </a:solidFill>
              </a:ln>
              <a:noFill/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0F879F4F-2B3D-46F8-A1FF-0F28435FDE9E}"/>
              </a:ext>
            </a:extLst>
          </p:cNvPr>
          <p:cNvGrpSpPr/>
          <p:nvPr/>
        </p:nvGrpSpPr>
        <p:grpSpPr>
          <a:xfrm>
            <a:off x="658813" y="1347009"/>
            <a:ext cx="3522980" cy="1382489"/>
            <a:chOff x="995627" y="1533525"/>
            <a:chExt cx="3522980" cy="1382489"/>
          </a:xfrm>
        </p:grpSpPr>
        <p:cxnSp>
          <p:nvCxnSpPr>
            <p:cNvPr id="48" name="直接连接符 47"/>
            <p:cNvCxnSpPr/>
            <p:nvPr/>
          </p:nvCxnSpPr>
          <p:spPr>
            <a:xfrm flipH="1">
              <a:off x="995627" y="1533525"/>
              <a:ext cx="35229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>
              <a:cxnSpLocks/>
            </p:cNvCxnSpPr>
            <p:nvPr/>
          </p:nvCxnSpPr>
          <p:spPr>
            <a:xfrm>
              <a:off x="995627" y="1533525"/>
              <a:ext cx="0" cy="1382489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6DD35E91-0C71-441E-978F-62C477543E90}"/>
              </a:ext>
            </a:extLst>
          </p:cNvPr>
          <p:cNvGrpSpPr/>
          <p:nvPr/>
        </p:nvGrpSpPr>
        <p:grpSpPr>
          <a:xfrm>
            <a:off x="7925509" y="5132439"/>
            <a:ext cx="3527060" cy="1346542"/>
            <a:chOff x="7423409" y="5126260"/>
            <a:chExt cx="3527060" cy="1346542"/>
          </a:xfrm>
        </p:grpSpPr>
        <p:cxnSp>
          <p:nvCxnSpPr>
            <p:cNvPr id="52" name="直接连接符 51"/>
            <p:cNvCxnSpPr/>
            <p:nvPr/>
          </p:nvCxnSpPr>
          <p:spPr>
            <a:xfrm flipH="1">
              <a:off x="7423409" y="6472802"/>
              <a:ext cx="3522980" cy="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直接连接符 52"/>
            <p:cNvCxnSpPr>
              <a:cxnSpLocks/>
            </p:cNvCxnSpPr>
            <p:nvPr/>
          </p:nvCxnSpPr>
          <p:spPr>
            <a:xfrm>
              <a:off x="10950469" y="5126260"/>
              <a:ext cx="0" cy="134654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955FF850-0D4C-4777-B592-2852E387FA99}"/>
              </a:ext>
            </a:extLst>
          </p:cNvPr>
          <p:cNvSpPr txBox="1"/>
          <p:nvPr/>
        </p:nvSpPr>
        <p:spPr>
          <a:xfrm>
            <a:off x="8542844" y="5527814"/>
            <a:ext cx="29760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述职人：卢    意</a:t>
            </a:r>
            <a:endParaRPr lang="en-US" altLang="zh-CN" sz="2000" dirty="0">
              <a:solidFill>
                <a:srgbClr val="085ABC"/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cs typeface="+mn-ea"/>
            </a:endParaRPr>
          </a:p>
          <a:p>
            <a:r>
              <a:rPr lang="zh-CN" altLang="en-US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日    期</a:t>
            </a:r>
            <a:r>
              <a:rPr lang="en-US" altLang="zh-CN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:  2021</a:t>
            </a:r>
            <a:r>
              <a:rPr lang="zh-CN" altLang="en-US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年</a:t>
            </a:r>
            <a:r>
              <a:rPr lang="en-US" altLang="zh-CN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6</a:t>
            </a:r>
            <a:r>
              <a:rPr lang="zh-CN" altLang="en-US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月</a:t>
            </a:r>
            <a:r>
              <a:rPr lang="en-US" altLang="zh-CN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23</a:t>
            </a:r>
            <a:r>
              <a:rPr lang="zh-CN" altLang="en-US" sz="2000" dirty="0">
                <a:solidFill>
                  <a:srgbClr val="085ABC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cs typeface="+mn-ea"/>
              </a:rPr>
              <a:t>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58864DE-AD09-45FC-B817-B1BB0C54A36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86" y="215236"/>
            <a:ext cx="2951688" cy="5915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9F1E23F-0114-40BA-87CE-03E1D77F8B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904" y="200091"/>
            <a:ext cx="3642454" cy="69892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总线引领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70502BD4-6917-40AF-98A8-12C390F0207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137" y="1475582"/>
            <a:ext cx="9326530" cy="5196546"/>
          </a:xfrm>
          <a:prstGeom prst="rect">
            <a:avLst/>
          </a:prstGeom>
        </p:spPr>
      </p:pic>
      <p:sp>
        <p:nvSpPr>
          <p:cNvPr id="34" name="矩形 8">
            <a:extLst>
              <a:ext uri="{FF2B5EF4-FFF2-40B4-BE49-F238E27FC236}">
                <a16:creationId xmlns:a16="http://schemas.microsoft.com/office/drawing/2014/main" id="{F46F1AC6-3B3B-4E2B-9F94-714D2700E3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总线引领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品牌活动“卓越杯”</a:t>
            </a:r>
          </a:p>
        </p:txBody>
      </p:sp>
    </p:spTree>
    <p:extLst>
      <p:ext uri="{BB962C8B-B14F-4D97-AF65-F5344CB8AC3E}">
        <p14:creationId xmlns:p14="http://schemas.microsoft.com/office/powerpoint/2010/main" val="2000657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总线引领</a:t>
              </a: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99A5F26C-980C-4076-A996-5135AAC46CBB}"/>
              </a:ext>
            </a:extLst>
          </p:cNvPr>
          <p:cNvSpPr/>
          <p:nvPr/>
        </p:nvSpPr>
        <p:spPr>
          <a:xfrm>
            <a:off x="5269348" y="1925657"/>
            <a:ext cx="4262117" cy="83535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1899">
              <a:solidFill>
                <a:srgbClr val="FFFFFF"/>
              </a:solidFill>
              <a:latin typeface="Calibri"/>
              <a:ea typeface="宋体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6E73EE5-CC6A-4B06-80CC-210F9C124FD4}"/>
              </a:ext>
            </a:extLst>
          </p:cNvPr>
          <p:cNvSpPr/>
          <p:nvPr/>
        </p:nvSpPr>
        <p:spPr>
          <a:xfrm>
            <a:off x="5269348" y="3322576"/>
            <a:ext cx="4262117" cy="83535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1899">
              <a:solidFill>
                <a:srgbClr val="FFFFFF"/>
              </a:solidFill>
              <a:latin typeface="Calibri"/>
              <a:ea typeface="宋体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51D47FF-6A62-4DCD-97DC-C492AE53713A}"/>
              </a:ext>
            </a:extLst>
          </p:cNvPr>
          <p:cNvSpPr/>
          <p:nvPr/>
        </p:nvSpPr>
        <p:spPr>
          <a:xfrm>
            <a:off x="5269348" y="4719495"/>
            <a:ext cx="4262117" cy="835359"/>
          </a:xfrm>
          <a:prstGeom prst="rect">
            <a:avLst/>
          </a:prstGeom>
          <a:noFill/>
          <a:ln w="9525">
            <a:solidFill>
              <a:schemeClr val="tx1">
                <a:lumMod val="75000"/>
                <a:lumOff val="2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1899">
              <a:solidFill>
                <a:srgbClr val="FFFFFF"/>
              </a:solidFill>
              <a:latin typeface="Calibri"/>
              <a:ea typeface="宋体"/>
            </a:endParaRPr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CAEB1535-0633-4342-AA96-549B6F950D10}"/>
              </a:ext>
            </a:extLst>
          </p:cNvPr>
          <p:cNvGrpSpPr/>
          <p:nvPr/>
        </p:nvGrpSpPr>
        <p:grpSpPr>
          <a:xfrm>
            <a:off x="3218919" y="1925657"/>
            <a:ext cx="2733904" cy="835359"/>
            <a:chOff x="3087204" y="1368351"/>
            <a:chExt cx="2592288" cy="792088"/>
          </a:xfrm>
        </p:grpSpPr>
        <p:sp>
          <p:nvSpPr>
            <p:cNvPr id="13" name="五边形 94">
              <a:extLst>
                <a:ext uri="{FF2B5EF4-FFF2-40B4-BE49-F238E27FC236}">
                  <a16:creationId xmlns:a16="http://schemas.microsoft.com/office/drawing/2014/main" id="{243099C3-C302-42C3-A863-71F172D1E4FA}"/>
                </a:ext>
              </a:extLst>
            </p:cNvPr>
            <p:cNvSpPr/>
            <p:nvPr/>
          </p:nvSpPr>
          <p:spPr>
            <a:xfrm>
              <a:off x="3087204" y="1368351"/>
              <a:ext cx="2592288" cy="79208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38100" dir="2700000" sx="101000" sy="101000" algn="tl" rotWithShape="0">
                <a:prstClr val="black">
                  <a:alpha val="6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1899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TextBox 27">
              <a:extLst>
                <a:ext uri="{FF2B5EF4-FFF2-40B4-BE49-F238E27FC236}">
                  <a16:creationId xmlns:a16="http://schemas.microsoft.com/office/drawing/2014/main" id="{661A84D2-A3C3-4A1F-B779-E873F3368BE9}"/>
                </a:ext>
              </a:extLst>
            </p:cNvPr>
            <p:cNvSpPr txBox="1"/>
            <p:nvPr/>
          </p:nvSpPr>
          <p:spPr>
            <a:xfrm>
              <a:off x="3872645" y="1529352"/>
              <a:ext cx="789167" cy="45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64303"/>
              <a:r>
                <a:rPr lang="zh-CN" altLang="en-US" sz="2531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每周</a:t>
              </a: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82B34A88-C47F-4CBF-9DEE-91C2DC28CF5C}"/>
              </a:ext>
            </a:extLst>
          </p:cNvPr>
          <p:cNvGrpSpPr/>
          <p:nvPr/>
        </p:nvGrpSpPr>
        <p:grpSpPr>
          <a:xfrm>
            <a:off x="3218919" y="3322576"/>
            <a:ext cx="2733904" cy="835359"/>
            <a:chOff x="3087204" y="2320241"/>
            <a:chExt cx="2592288" cy="792088"/>
          </a:xfrm>
        </p:grpSpPr>
        <p:sp>
          <p:nvSpPr>
            <p:cNvPr id="17" name="五边形 97">
              <a:extLst>
                <a:ext uri="{FF2B5EF4-FFF2-40B4-BE49-F238E27FC236}">
                  <a16:creationId xmlns:a16="http://schemas.microsoft.com/office/drawing/2014/main" id="{2268EC68-C1D7-40E3-9752-E86CA1CEF39F}"/>
                </a:ext>
              </a:extLst>
            </p:cNvPr>
            <p:cNvSpPr/>
            <p:nvPr/>
          </p:nvSpPr>
          <p:spPr>
            <a:xfrm>
              <a:off x="3087204" y="2320241"/>
              <a:ext cx="2592288" cy="792088"/>
            </a:xfrm>
            <a:prstGeom prst="homePlat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152400" dist="38100" dir="2700000" sx="101000" sy="101000" algn="tl" rotWithShape="0">
                <a:prstClr val="black">
                  <a:alpha val="6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1899">
                <a:ln>
                  <a:solidFill>
                    <a:srgbClr val="FFFFFF"/>
                  </a:solidFill>
                </a:ln>
                <a:solidFill>
                  <a:srgbClr val="0070C0"/>
                </a:solidFill>
                <a:latin typeface="Calibri"/>
                <a:ea typeface="宋体"/>
              </a:endParaRPr>
            </a:p>
          </p:txBody>
        </p:sp>
        <p:sp>
          <p:nvSpPr>
            <p:cNvPr id="18" name="TextBox 28">
              <a:extLst>
                <a:ext uri="{FF2B5EF4-FFF2-40B4-BE49-F238E27FC236}">
                  <a16:creationId xmlns:a16="http://schemas.microsoft.com/office/drawing/2014/main" id="{3AA201F9-11DA-40F9-9287-CA1811E0A8D1}"/>
                </a:ext>
              </a:extLst>
            </p:cNvPr>
            <p:cNvSpPr txBox="1"/>
            <p:nvPr/>
          </p:nvSpPr>
          <p:spPr>
            <a:xfrm>
              <a:off x="3867118" y="2477722"/>
              <a:ext cx="789167" cy="45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964303"/>
              <a:r>
                <a:rPr lang="zh-CN" altLang="en-US" sz="2531" dirty="0">
                  <a:ln>
                    <a:solidFill>
                      <a:srgbClr val="FFFFFF"/>
                    </a:solidFill>
                  </a:ln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每月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E6A033A-2312-46C7-B928-B0687980A968}"/>
              </a:ext>
            </a:extLst>
          </p:cNvPr>
          <p:cNvGrpSpPr/>
          <p:nvPr/>
        </p:nvGrpSpPr>
        <p:grpSpPr>
          <a:xfrm>
            <a:off x="3218919" y="4719495"/>
            <a:ext cx="2733904" cy="835359"/>
            <a:chOff x="3087204" y="3240559"/>
            <a:chExt cx="2592288" cy="792088"/>
          </a:xfrm>
        </p:grpSpPr>
        <p:sp>
          <p:nvSpPr>
            <p:cNvPr id="20" name="五边形 100">
              <a:extLst>
                <a:ext uri="{FF2B5EF4-FFF2-40B4-BE49-F238E27FC236}">
                  <a16:creationId xmlns:a16="http://schemas.microsoft.com/office/drawing/2014/main" id="{51FAA4CB-8ADD-42F9-82C7-DD841AC5AA6E}"/>
                </a:ext>
              </a:extLst>
            </p:cNvPr>
            <p:cNvSpPr/>
            <p:nvPr/>
          </p:nvSpPr>
          <p:spPr>
            <a:xfrm>
              <a:off x="3087204" y="3240559"/>
              <a:ext cx="2592288" cy="792088"/>
            </a:xfrm>
            <a:prstGeom prst="homePlate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9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38100" dir="2700000" sx="101000" sy="101000" algn="tl" rotWithShape="0">
                <a:prstClr val="black">
                  <a:alpha val="63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1899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TextBox 29">
              <a:extLst>
                <a:ext uri="{FF2B5EF4-FFF2-40B4-BE49-F238E27FC236}">
                  <a16:creationId xmlns:a16="http://schemas.microsoft.com/office/drawing/2014/main" id="{0C225949-F80E-42B1-88F7-04D8469F26E7}"/>
                </a:ext>
              </a:extLst>
            </p:cNvPr>
            <p:cNvSpPr txBox="1"/>
            <p:nvPr/>
          </p:nvSpPr>
          <p:spPr>
            <a:xfrm>
              <a:off x="3716476" y="3405770"/>
              <a:ext cx="1096201" cy="4568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 defTabSz="964303"/>
              <a:r>
                <a:rPr lang="zh-CN" altLang="en-US" sz="2531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每季度</a:t>
              </a:r>
            </a:p>
          </p:txBody>
        </p:sp>
      </p:grpSp>
      <p:sp>
        <p:nvSpPr>
          <p:cNvPr id="22" name="文本框 21">
            <a:extLst>
              <a:ext uri="{FF2B5EF4-FFF2-40B4-BE49-F238E27FC236}">
                <a16:creationId xmlns:a16="http://schemas.microsoft.com/office/drawing/2014/main" id="{222655A5-EF94-4B32-BFBC-C5F485937433}"/>
              </a:ext>
            </a:extLst>
          </p:cNvPr>
          <p:cNvSpPr txBox="1"/>
          <p:nvPr/>
        </p:nvSpPr>
        <p:spPr>
          <a:xfrm>
            <a:off x="6231897" y="2140111"/>
            <a:ext cx="2961943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4303"/>
            <a:r>
              <a:rPr lang="zh-CN" altLang="en-US" sz="18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至少一个小活动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DAD16B7-3818-425A-8B7A-362CE3B539CD}"/>
              </a:ext>
            </a:extLst>
          </p:cNvPr>
          <p:cNvSpPr txBox="1"/>
          <p:nvPr/>
        </p:nvSpPr>
        <p:spPr>
          <a:xfrm>
            <a:off x="6231897" y="3586035"/>
            <a:ext cx="2471155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4303"/>
            <a:r>
              <a:rPr lang="zh-CN" altLang="en-US" sz="18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一个大型比赛讲座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92FE9D-888A-433B-A6D0-734E1ED8FFAA}"/>
              </a:ext>
            </a:extLst>
          </p:cNvPr>
          <p:cNvSpPr txBox="1"/>
          <p:nvPr/>
        </p:nvSpPr>
        <p:spPr>
          <a:xfrm>
            <a:off x="6231897" y="4915845"/>
            <a:ext cx="2187479" cy="384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4303"/>
            <a:r>
              <a:rPr lang="zh-CN" altLang="en-US" sz="1899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一个大型活动</a:t>
            </a:r>
          </a:p>
        </p:txBody>
      </p:sp>
      <p:sp>
        <p:nvSpPr>
          <p:cNvPr id="25" name="矩形 8">
            <a:extLst>
              <a:ext uri="{FF2B5EF4-FFF2-40B4-BE49-F238E27FC236}">
                <a16:creationId xmlns:a16="http://schemas.microsoft.com/office/drawing/2014/main" id="{97D65F6D-E5CC-4027-8143-F1EA45918B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保证每周最少一次技术培训</a:t>
            </a:r>
          </a:p>
        </p:txBody>
      </p:sp>
    </p:spTree>
    <p:extLst>
      <p:ext uri="{BB962C8B-B14F-4D97-AF65-F5344CB8AC3E}">
        <p14:creationId xmlns:p14="http://schemas.microsoft.com/office/powerpoint/2010/main" val="3625967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23" grpId="0"/>
      <p:bldP spid="2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活动类型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6D0BB6C-B002-4AC1-B0E9-66583F0DDD9F}"/>
              </a:ext>
            </a:extLst>
          </p:cNvPr>
          <p:cNvGrpSpPr/>
          <p:nvPr/>
        </p:nvGrpSpPr>
        <p:grpSpPr>
          <a:xfrm>
            <a:off x="1927402" y="3310213"/>
            <a:ext cx="2097776" cy="3455351"/>
            <a:chOff x="890960" y="1224335"/>
            <a:chExt cx="1989112" cy="3276364"/>
          </a:xfrm>
        </p:grpSpPr>
        <p:sp>
          <p:nvSpPr>
            <p:cNvPr id="31" name="流程图: 文档 30">
              <a:extLst>
                <a:ext uri="{FF2B5EF4-FFF2-40B4-BE49-F238E27FC236}">
                  <a16:creationId xmlns:a16="http://schemas.microsoft.com/office/drawing/2014/main" id="{1148418A-C857-4E41-BDDC-B75F4A4E83D8}"/>
                </a:ext>
              </a:extLst>
            </p:cNvPr>
            <p:cNvSpPr/>
            <p:nvPr/>
          </p:nvSpPr>
          <p:spPr>
            <a:xfrm>
              <a:off x="890960" y="1224335"/>
              <a:ext cx="1917104" cy="2952328"/>
            </a:xfrm>
            <a:prstGeom prst="flowChartDocumen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101600" dir="6300000" algn="tl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5680929E-0547-4BA6-8747-215E0881CC9D}"/>
                </a:ext>
              </a:extLst>
            </p:cNvPr>
            <p:cNvSpPr/>
            <p:nvPr/>
          </p:nvSpPr>
          <p:spPr>
            <a:xfrm>
              <a:off x="2232000" y="3852627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3" name="六边形 32">
            <a:extLst>
              <a:ext uri="{FF2B5EF4-FFF2-40B4-BE49-F238E27FC236}">
                <a16:creationId xmlns:a16="http://schemas.microsoft.com/office/drawing/2014/main" id="{905D4107-1921-44A3-9D2C-65B9875712C4}"/>
              </a:ext>
            </a:extLst>
          </p:cNvPr>
          <p:cNvSpPr/>
          <p:nvPr/>
        </p:nvSpPr>
        <p:spPr>
          <a:xfrm flipV="1">
            <a:off x="1668112" y="3424125"/>
            <a:ext cx="1948767" cy="357051"/>
          </a:xfrm>
          <a:prstGeom prst="hexagon">
            <a:avLst/>
          </a:prstGeom>
          <a:gradFill flip="none" rotWithShape="1">
            <a:gsLst>
              <a:gs pos="5000">
                <a:schemeClr val="bg1">
                  <a:lumMod val="75000"/>
                </a:schemeClr>
              </a:gs>
              <a:gs pos="57000">
                <a:schemeClr val="bg1">
                  <a:shade val="67500"/>
                  <a:satMod val="115000"/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FFFFFF">
                <a:alpha val="72941"/>
              </a:srgbClr>
            </a:solidFill>
          </a:ln>
          <a:effectLst>
            <a:outerShdw blurRad="215900" dist="127000" dir="6000000" sx="101000" sy="101000" algn="tr" rotWithShape="0">
              <a:schemeClr val="tx1">
                <a:lumMod val="95000"/>
                <a:lumOff val="5000"/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2400">
              <a:solidFill>
                <a:srgbClr val="C00000"/>
              </a:solidFill>
              <a:latin typeface="+mj-ea"/>
              <a:ea typeface="+mj-ea"/>
            </a:endParaRP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266AAE08-F6CA-4340-B521-AFBB0D363248}"/>
              </a:ext>
            </a:extLst>
          </p:cNvPr>
          <p:cNvGrpSpPr/>
          <p:nvPr/>
        </p:nvGrpSpPr>
        <p:grpSpPr>
          <a:xfrm>
            <a:off x="4355936" y="2722882"/>
            <a:ext cx="2097776" cy="3455351"/>
            <a:chOff x="890960" y="1224335"/>
            <a:chExt cx="1989112" cy="3276364"/>
          </a:xfrm>
        </p:grpSpPr>
        <p:sp>
          <p:nvSpPr>
            <p:cNvPr id="35" name="流程图: 文档 34">
              <a:extLst>
                <a:ext uri="{FF2B5EF4-FFF2-40B4-BE49-F238E27FC236}">
                  <a16:creationId xmlns:a16="http://schemas.microsoft.com/office/drawing/2014/main" id="{B08D0958-C773-479B-8597-860B789E370D}"/>
                </a:ext>
              </a:extLst>
            </p:cNvPr>
            <p:cNvSpPr/>
            <p:nvPr/>
          </p:nvSpPr>
          <p:spPr>
            <a:xfrm>
              <a:off x="890960" y="1224335"/>
              <a:ext cx="1917104" cy="2952328"/>
            </a:xfrm>
            <a:prstGeom prst="flowChartDocumen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101600" dir="6300000" algn="tl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F4A02527-A9FE-4348-83CF-21F146558772}"/>
                </a:ext>
              </a:extLst>
            </p:cNvPr>
            <p:cNvSpPr/>
            <p:nvPr/>
          </p:nvSpPr>
          <p:spPr>
            <a:xfrm>
              <a:off x="2232000" y="3852627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6C7A0995-2992-4336-B0F8-B901F71922F7}"/>
              </a:ext>
            </a:extLst>
          </p:cNvPr>
          <p:cNvGrpSpPr/>
          <p:nvPr/>
        </p:nvGrpSpPr>
        <p:grpSpPr>
          <a:xfrm>
            <a:off x="9215708" y="1565504"/>
            <a:ext cx="2097776" cy="3455351"/>
            <a:chOff x="890960" y="1224335"/>
            <a:chExt cx="1989112" cy="3276364"/>
          </a:xfrm>
        </p:grpSpPr>
        <p:sp>
          <p:nvSpPr>
            <p:cNvPr id="38" name="流程图: 文档 37">
              <a:extLst>
                <a:ext uri="{FF2B5EF4-FFF2-40B4-BE49-F238E27FC236}">
                  <a16:creationId xmlns:a16="http://schemas.microsoft.com/office/drawing/2014/main" id="{B41674C3-0037-4FD5-ACD0-6852F6753825}"/>
                </a:ext>
              </a:extLst>
            </p:cNvPr>
            <p:cNvSpPr/>
            <p:nvPr/>
          </p:nvSpPr>
          <p:spPr>
            <a:xfrm>
              <a:off x="890960" y="1224335"/>
              <a:ext cx="1917104" cy="2952328"/>
            </a:xfrm>
            <a:prstGeom prst="flowChartDocumen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101600" dir="6300000" algn="tl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39" name="椭圆 38">
              <a:extLst>
                <a:ext uri="{FF2B5EF4-FFF2-40B4-BE49-F238E27FC236}">
                  <a16:creationId xmlns:a16="http://schemas.microsoft.com/office/drawing/2014/main" id="{0ACA1339-DED8-436F-B35F-257E17F71152}"/>
                </a:ext>
              </a:extLst>
            </p:cNvPr>
            <p:cNvSpPr/>
            <p:nvPr/>
          </p:nvSpPr>
          <p:spPr>
            <a:xfrm>
              <a:off x="2232000" y="3852627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624295B8-AF11-44FE-A679-DF33276130C9}"/>
              </a:ext>
            </a:extLst>
          </p:cNvPr>
          <p:cNvGrpSpPr/>
          <p:nvPr/>
        </p:nvGrpSpPr>
        <p:grpSpPr>
          <a:xfrm>
            <a:off x="6819124" y="2175535"/>
            <a:ext cx="2097776" cy="3455351"/>
            <a:chOff x="890960" y="1224335"/>
            <a:chExt cx="1989112" cy="3276364"/>
          </a:xfrm>
        </p:grpSpPr>
        <p:sp>
          <p:nvSpPr>
            <p:cNvPr id="41" name="流程图: 文档 40">
              <a:extLst>
                <a:ext uri="{FF2B5EF4-FFF2-40B4-BE49-F238E27FC236}">
                  <a16:creationId xmlns:a16="http://schemas.microsoft.com/office/drawing/2014/main" id="{4F3A8927-6F5A-4786-9B62-B8711EDF5C54}"/>
                </a:ext>
              </a:extLst>
            </p:cNvPr>
            <p:cNvSpPr/>
            <p:nvPr/>
          </p:nvSpPr>
          <p:spPr>
            <a:xfrm>
              <a:off x="890960" y="1224335"/>
              <a:ext cx="1917104" cy="2952328"/>
            </a:xfrm>
            <a:prstGeom prst="flowChartDocument">
              <a:avLst/>
            </a:prstGeom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50000">
                  <a:schemeClr val="bg1">
                    <a:lumMod val="8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8100000" scaled="1"/>
              <a:tileRect/>
            </a:gradFill>
            <a:ln>
              <a:solidFill>
                <a:schemeClr val="bg1"/>
              </a:solidFill>
            </a:ln>
            <a:effectLst>
              <a:outerShdw blurRad="152400" dist="101600" dir="6300000" algn="tl" rotWithShape="0">
                <a:prstClr val="black">
                  <a:alpha val="7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497F4637-6CA4-4A1E-95D1-06512DCB9E2B}"/>
                </a:ext>
              </a:extLst>
            </p:cNvPr>
            <p:cNvSpPr/>
            <p:nvPr/>
          </p:nvSpPr>
          <p:spPr>
            <a:xfrm>
              <a:off x="2232000" y="3852627"/>
              <a:ext cx="648072" cy="648072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/>
              </a:solidFill>
            </a:ln>
            <a:effectLst>
              <a:outerShdw blurRad="215900" dist="177800" dir="7200000" sx="102000" sy="102000" algn="tl" rotWithShape="0">
                <a:schemeClr val="tx1">
                  <a:lumMod val="95000"/>
                  <a:lumOff val="5000"/>
                  <a:alpha val="5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64303"/>
              <a:endParaRPr lang="zh-CN" altLang="en-US" sz="2400">
                <a:solidFill>
                  <a:srgbClr val="FFFFFF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3" name="TextBox 31">
            <a:extLst>
              <a:ext uri="{FF2B5EF4-FFF2-40B4-BE49-F238E27FC236}">
                <a16:creationId xmlns:a16="http://schemas.microsoft.com/office/drawing/2014/main" id="{125FC4B4-68E2-4D54-ADF4-611ABF68C682}"/>
              </a:ext>
            </a:extLst>
          </p:cNvPr>
          <p:cNvSpPr txBox="1"/>
          <p:nvPr/>
        </p:nvSpPr>
        <p:spPr>
          <a:xfrm>
            <a:off x="1921115" y="337181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zh-CN" altLang="en-US" sz="2400" b="1" dirty="0">
                <a:solidFill>
                  <a:srgbClr val="0070C0"/>
                </a:solidFill>
                <a:latin typeface="+mj-ea"/>
                <a:ea typeface="+mj-ea"/>
              </a:rPr>
              <a:t>编程语言</a:t>
            </a:r>
          </a:p>
        </p:txBody>
      </p:sp>
      <p:sp>
        <p:nvSpPr>
          <p:cNvPr id="44" name="六边形 43">
            <a:extLst>
              <a:ext uri="{FF2B5EF4-FFF2-40B4-BE49-F238E27FC236}">
                <a16:creationId xmlns:a16="http://schemas.microsoft.com/office/drawing/2014/main" id="{E48D7A75-6563-4201-8B8C-F66C12E425D4}"/>
              </a:ext>
            </a:extLst>
          </p:cNvPr>
          <p:cNvSpPr/>
          <p:nvPr/>
        </p:nvSpPr>
        <p:spPr>
          <a:xfrm flipV="1">
            <a:off x="4096645" y="2836794"/>
            <a:ext cx="1948767" cy="357051"/>
          </a:xfrm>
          <a:prstGeom prst="hexagon">
            <a:avLst/>
          </a:prstGeom>
          <a:gradFill flip="none" rotWithShape="1">
            <a:gsLst>
              <a:gs pos="5000">
                <a:schemeClr val="bg1">
                  <a:lumMod val="75000"/>
                </a:schemeClr>
              </a:gs>
              <a:gs pos="57000">
                <a:schemeClr val="bg1">
                  <a:shade val="67500"/>
                  <a:satMod val="115000"/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FFFFFF">
                <a:alpha val="72941"/>
              </a:srgbClr>
            </a:solidFill>
          </a:ln>
          <a:effectLst>
            <a:outerShdw blurRad="215900" dist="127000" dir="6000000" sx="101000" sy="101000" algn="tr" rotWithShape="0">
              <a:schemeClr val="tx1">
                <a:lumMod val="95000"/>
                <a:lumOff val="5000"/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240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45" name="TextBox 34">
            <a:extLst>
              <a:ext uri="{FF2B5EF4-FFF2-40B4-BE49-F238E27FC236}">
                <a16:creationId xmlns:a16="http://schemas.microsoft.com/office/drawing/2014/main" id="{ADD48D40-96F1-4125-8F5A-0B3B2D85A006}"/>
              </a:ext>
            </a:extLst>
          </p:cNvPr>
          <p:cNvSpPr txBox="1"/>
          <p:nvPr/>
        </p:nvSpPr>
        <p:spPr>
          <a:xfrm>
            <a:off x="4349649" y="2804514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zh-CN" altLang="en-US" sz="2400" b="1" dirty="0">
                <a:solidFill>
                  <a:srgbClr val="0070C0"/>
                </a:solidFill>
                <a:latin typeface="+mj-ea"/>
                <a:ea typeface="+mj-ea"/>
              </a:rPr>
              <a:t>网页开发</a:t>
            </a:r>
          </a:p>
        </p:txBody>
      </p:sp>
      <p:sp>
        <p:nvSpPr>
          <p:cNvPr id="49" name="六边形 48">
            <a:extLst>
              <a:ext uri="{FF2B5EF4-FFF2-40B4-BE49-F238E27FC236}">
                <a16:creationId xmlns:a16="http://schemas.microsoft.com/office/drawing/2014/main" id="{69443695-B426-4F51-BA6F-ACDD8C69132A}"/>
              </a:ext>
            </a:extLst>
          </p:cNvPr>
          <p:cNvSpPr/>
          <p:nvPr/>
        </p:nvSpPr>
        <p:spPr>
          <a:xfrm flipV="1">
            <a:off x="8985009" y="1679416"/>
            <a:ext cx="1948767" cy="357051"/>
          </a:xfrm>
          <a:prstGeom prst="hexagon">
            <a:avLst/>
          </a:prstGeom>
          <a:gradFill flip="none" rotWithShape="1">
            <a:gsLst>
              <a:gs pos="5000">
                <a:schemeClr val="bg1">
                  <a:lumMod val="75000"/>
                </a:schemeClr>
              </a:gs>
              <a:gs pos="57000">
                <a:schemeClr val="bg1">
                  <a:shade val="67500"/>
                  <a:satMod val="115000"/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FFFFFF">
                <a:alpha val="72941"/>
              </a:srgbClr>
            </a:solidFill>
          </a:ln>
          <a:effectLst>
            <a:outerShdw blurRad="215900" dist="127000" dir="6000000" sx="101000" sy="101000" algn="tr" rotWithShape="0">
              <a:schemeClr val="tx1">
                <a:lumMod val="95000"/>
                <a:lumOff val="5000"/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2400">
              <a:solidFill>
                <a:srgbClr val="C00000"/>
              </a:solidFill>
              <a:latin typeface="+mj-ea"/>
              <a:ea typeface="+mj-ea"/>
            </a:endParaRPr>
          </a:p>
        </p:txBody>
      </p:sp>
      <p:sp>
        <p:nvSpPr>
          <p:cNvPr id="50" name="TextBox 36">
            <a:extLst>
              <a:ext uri="{FF2B5EF4-FFF2-40B4-BE49-F238E27FC236}">
                <a16:creationId xmlns:a16="http://schemas.microsoft.com/office/drawing/2014/main" id="{627477DB-6881-4B39-AB7E-4E3811CC5BC3}"/>
              </a:ext>
            </a:extLst>
          </p:cNvPr>
          <p:cNvSpPr txBox="1"/>
          <p:nvPr/>
        </p:nvSpPr>
        <p:spPr>
          <a:xfrm>
            <a:off x="9238014" y="1627107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zh-CN" altLang="en-US" sz="2400" b="1" dirty="0">
                <a:solidFill>
                  <a:srgbClr val="0070C0"/>
                </a:solidFill>
                <a:latin typeface="+mj-ea"/>
                <a:ea typeface="+mj-ea"/>
              </a:rPr>
              <a:t>单片机入门</a:t>
            </a:r>
          </a:p>
        </p:txBody>
      </p:sp>
      <p:sp>
        <p:nvSpPr>
          <p:cNvPr id="51" name="六边形 50">
            <a:extLst>
              <a:ext uri="{FF2B5EF4-FFF2-40B4-BE49-F238E27FC236}">
                <a16:creationId xmlns:a16="http://schemas.microsoft.com/office/drawing/2014/main" id="{DB609CC1-8B87-42FD-BB1D-D98BBADD7D48}"/>
              </a:ext>
            </a:extLst>
          </p:cNvPr>
          <p:cNvSpPr/>
          <p:nvPr/>
        </p:nvSpPr>
        <p:spPr>
          <a:xfrm flipV="1">
            <a:off x="6562705" y="2289447"/>
            <a:ext cx="1948767" cy="357051"/>
          </a:xfrm>
          <a:prstGeom prst="hexagon">
            <a:avLst/>
          </a:prstGeom>
          <a:gradFill flip="none" rotWithShape="1">
            <a:gsLst>
              <a:gs pos="5000">
                <a:schemeClr val="bg1">
                  <a:lumMod val="75000"/>
                </a:schemeClr>
              </a:gs>
              <a:gs pos="57000">
                <a:schemeClr val="bg1">
                  <a:shade val="67500"/>
                  <a:satMod val="115000"/>
                  <a:lumMod val="40000"/>
                  <a:lumOff val="60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16200000" scaled="1"/>
            <a:tileRect/>
          </a:gradFill>
          <a:ln>
            <a:solidFill>
              <a:srgbClr val="FFFFFF">
                <a:alpha val="72941"/>
              </a:srgbClr>
            </a:solidFill>
          </a:ln>
          <a:effectLst>
            <a:outerShdw blurRad="215900" dist="127000" dir="6000000" sx="101000" sy="101000" algn="tr" rotWithShape="0">
              <a:schemeClr val="tx1">
                <a:lumMod val="95000"/>
                <a:lumOff val="5000"/>
                <a:alpha val="7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64303"/>
            <a:endParaRPr lang="zh-CN" altLang="en-US" sz="2400">
              <a:solidFill>
                <a:srgbClr val="860000"/>
              </a:solidFill>
              <a:latin typeface="+mj-ea"/>
              <a:ea typeface="+mj-ea"/>
            </a:endParaRPr>
          </a:p>
        </p:txBody>
      </p:sp>
      <p:sp>
        <p:nvSpPr>
          <p:cNvPr id="52" name="TextBox 41">
            <a:extLst>
              <a:ext uri="{FF2B5EF4-FFF2-40B4-BE49-F238E27FC236}">
                <a16:creationId xmlns:a16="http://schemas.microsoft.com/office/drawing/2014/main" id="{107AE6EA-7139-44D0-BF17-7CBECBC35521}"/>
              </a:ext>
            </a:extLst>
          </p:cNvPr>
          <p:cNvSpPr txBox="1"/>
          <p:nvPr/>
        </p:nvSpPr>
        <p:spPr>
          <a:xfrm>
            <a:off x="6790532" y="2232937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zh-CN" altLang="en-US" sz="2400" b="1" dirty="0">
                <a:solidFill>
                  <a:srgbClr val="0070C0"/>
                </a:solidFill>
                <a:latin typeface="+mj-ea"/>
                <a:ea typeface="+mj-ea"/>
              </a:rPr>
              <a:t>硬件设计</a:t>
            </a:r>
          </a:p>
        </p:txBody>
      </p:sp>
      <p:sp>
        <p:nvSpPr>
          <p:cNvPr id="53" name="TextBox 42">
            <a:extLst>
              <a:ext uri="{FF2B5EF4-FFF2-40B4-BE49-F238E27FC236}">
                <a16:creationId xmlns:a16="http://schemas.microsoft.com/office/drawing/2014/main" id="{78E80174-0CAF-4CF8-A086-852ECCA5013F}"/>
              </a:ext>
            </a:extLst>
          </p:cNvPr>
          <p:cNvSpPr txBox="1"/>
          <p:nvPr/>
        </p:nvSpPr>
        <p:spPr>
          <a:xfrm>
            <a:off x="1927404" y="4065018"/>
            <a:ext cx="2028119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编程语言概述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开发环境搭建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代码书写规范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疑难问题解答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算法入门培训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……</a:t>
            </a:r>
            <a:endParaRPr lang="zh-CN" altLang="en-US" sz="2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4" name="TextBox 43">
            <a:extLst>
              <a:ext uri="{FF2B5EF4-FFF2-40B4-BE49-F238E27FC236}">
                <a16:creationId xmlns:a16="http://schemas.microsoft.com/office/drawing/2014/main" id="{3A9B7266-3AEF-4276-A42E-CC77F2362067}"/>
              </a:ext>
            </a:extLst>
          </p:cNvPr>
          <p:cNvSpPr txBox="1"/>
          <p:nvPr/>
        </p:nvSpPr>
        <p:spPr>
          <a:xfrm>
            <a:off x="4372471" y="3539866"/>
            <a:ext cx="1938351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</a:rPr>
              <a:t>Git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与</a:t>
            </a:r>
            <a:r>
              <a:rPr lang="en-US" altLang="zh-CN" sz="2000" dirty="0" err="1">
                <a:solidFill>
                  <a:srgbClr val="0070C0"/>
                </a:solidFill>
                <a:latin typeface="+mj-ea"/>
                <a:ea typeface="+mj-ea"/>
              </a:rPr>
              <a:t>Github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Markdown</a:t>
            </a: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Html</a:t>
            </a: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……</a:t>
            </a:r>
            <a:endParaRPr lang="zh-CN" altLang="en-US" sz="2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5" name="TextBox 44">
            <a:extLst>
              <a:ext uri="{FF2B5EF4-FFF2-40B4-BE49-F238E27FC236}">
                <a16:creationId xmlns:a16="http://schemas.microsoft.com/office/drawing/2014/main" id="{80252568-5784-4832-908B-FEF302400667}"/>
              </a:ext>
            </a:extLst>
          </p:cNvPr>
          <p:cNvSpPr txBox="1"/>
          <p:nvPr/>
        </p:nvSpPr>
        <p:spPr>
          <a:xfrm>
            <a:off x="9244300" y="2382488"/>
            <a:ext cx="177163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单片机概述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入门实战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疑难解答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……</a:t>
            </a:r>
            <a:endParaRPr lang="zh-CN" altLang="en-US" sz="2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6" name="TextBox 45">
            <a:extLst>
              <a:ext uri="{FF2B5EF4-FFF2-40B4-BE49-F238E27FC236}">
                <a16:creationId xmlns:a16="http://schemas.microsoft.com/office/drawing/2014/main" id="{CB2E295B-7462-4CF1-BCFF-6E23D3629AB9}"/>
              </a:ext>
            </a:extLst>
          </p:cNvPr>
          <p:cNvSpPr txBox="1"/>
          <p:nvPr/>
        </p:nvSpPr>
        <p:spPr>
          <a:xfrm>
            <a:off x="6819125" y="2987739"/>
            <a:ext cx="202811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焊接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仿真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PCB</a:t>
            </a: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制图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zh-CN" altLang="en-US" sz="2000" dirty="0">
                <a:solidFill>
                  <a:srgbClr val="0070C0"/>
                </a:solidFill>
                <a:latin typeface="+mj-ea"/>
                <a:ea typeface="+mj-ea"/>
              </a:rPr>
              <a:t>常用电路模块</a:t>
            </a:r>
            <a:endParaRPr lang="en-US" altLang="zh-CN" sz="2000" dirty="0">
              <a:solidFill>
                <a:srgbClr val="0070C0"/>
              </a:solidFill>
              <a:latin typeface="+mj-ea"/>
              <a:ea typeface="+mj-ea"/>
            </a:endParaRPr>
          </a:p>
          <a:p>
            <a:pPr marL="301344" indent="-301344" defTabSz="964303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0070C0"/>
                </a:solidFill>
                <a:latin typeface="+mj-ea"/>
                <a:ea typeface="+mj-ea"/>
              </a:rPr>
              <a:t>……</a:t>
            </a:r>
            <a:endParaRPr lang="zh-CN" altLang="en-US" sz="2000" dirty="0">
              <a:solidFill>
                <a:srgbClr val="0070C0"/>
              </a:solidFill>
              <a:latin typeface="+mj-ea"/>
              <a:ea typeface="+mj-ea"/>
            </a:endParaRPr>
          </a:p>
        </p:txBody>
      </p:sp>
      <p:sp>
        <p:nvSpPr>
          <p:cNvPr id="57" name="TextBox 46">
            <a:extLst>
              <a:ext uri="{FF2B5EF4-FFF2-40B4-BE49-F238E27FC236}">
                <a16:creationId xmlns:a16="http://schemas.microsoft.com/office/drawing/2014/main" id="{2956CA6F-5735-42D5-822A-F8F3D8484352}"/>
              </a:ext>
            </a:extLst>
          </p:cNvPr>
          <p:cNvSpPr txBox="1"/>
          <p:nvPr/>
        </p:nvSpPr>
        <p:spPr>
          <a:xfrm>
            <a:off x="3494097" y="6185551"/>
            <a:ext cx="5296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4303"/>
            <a:r>
              <a:rPr lang="en-US" altLang="zh-CN" sz="3200" b="1" dirty="0">
                <a:solidFill>
                  <a:srgbClr val="FFFFFF"/>
                </a:solidFill>
                <a:latin typeface="+mj-ea"/>
                <a:ea typeface="+mj-ea"/>
              </a:rPr>
              <a:t>1</a:t>
            </a:r>
            <a:endParaRPr lang="zh-CN" altLang="en-US" sz="32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6D6FD647-B103-4078-8F13-B49A1C8F10E7}"/>
              </a:ext>
            </a:extLst>
          </p:cNvPr>
          <p:cNvSpPr txBox="1"/>
          <p:nvPr/>
        </p:nvSpPr>
        <p:spPr>
          <a:xfrm>
            <a:off x="5914854" y="558983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en-US" altLang="zh-CN" sz="3200" b="1" dirty="0">
                <a:solidFill>
                  <a:srgbClr val="FFFFFF"/>
                </a:solidFill>
                <a:latin typeface="+mj-ea"/>
                <a:ea typeface="+mj-ea"/>
              </a:rPr>
              <a:t>2</a:t>
            </a:r>
            <a:endParaRPr lang="zh-CN" altLang="en-US" sz="32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59" name="TextBox 48">
            <a:extLst>
              <a:ext uri="{FF2B5EF4-FFF2-40B4-BE49-F238E27FC236}">
                <a16:creationId xmlns:a16="http://schemas.microsoft.com/office/drawing/2014/main" id="{D155F7A7-73DD-4768-9ED9-5656FCA687A3}"/>
              </a:ext>
            </a:extLst>
          </p:cNvPr>
          <p:cNvSpPr txBox="1"/>
          <p:nvPr/>
        </p:nvSpPr>
        <p:spPr>
          <a:xfrm>
            <a:off x="10742593" y="4386984"/>
            <a:ext cx="4379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964303"/>
            <a:r>
              <a:rPr lang="en-US" altLang="zh-CN" sz="3200" b="1" dirty="0">
                <a:solidFill>
                  <a:srgbClr val="FFFFFF"/>
                </a:solidFill>
                <a:latin typeface="+mj-ea"/>
                <a:ea typeface="+mj-ea"/>
              </a:rPr>
              <a:t>4</a:t>
            </a:r>
            <a:endParaRPr lang="zh-CN" altLang="en-US" sz="32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0" name="TextBox 49">
            <a:extLst>
              <a:ext uri="{FF2B5EF4-FFF2-40B4-BE49-F238E27FC236}">
                <a16:creationId xmlns:a16="http://schemas.microsoft.com/office/drawing/2014/main" id="{C79B20E3-C048-498D-A6FF-411AA3720824}"/>
              </a:ext>
            </a:extLst>
          </p:cNvPr>
          <p:cNvSpPr txBox="1"/>
          <p:nvPr/>
        </p:nvSpPr>
        <p:spPr>
          <a:xfrm>
            <a:off x="8378040" y="5020813"/>
            <a:ext cx="39424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64303"/>
            <a:r>
              <a:rPr lang="en-US" altLang="zh-CN" sz="3200" b="1" dirty="0">
                <a:solidFill>
                  <a:srgbClr val="FFFFFF"/>
                </a:solidFill>
                <a:latin typeface="+mj-ea"/>
                <a:ea typeface="+mj-ea"/>
              </a:rPr>
              <a:t>3</a:t>
            </a:r>
            <a:endParaRPr lang="zh-CN" altLang="en-US" sz="3200" b="1" dirty="0">
              <a:solidFill>
                <a:srgbClr val="FFFFFF"/>
              </a:solidFill>
              <a:latin typeface="+mj-ea"/>
              <a:ea typeface="+mj-ea"/>
            </a:endParaRPr>
          </a:p>
        </p:txBody>
      </p:sp>
      <p:sp>
        <p:nvSpPr>
          <p:cNvPr id="62" name="矩形 8">
            <a:extLst>
              <a:ext uri="{FF2B5EF4-FFF2-40B4-BE49-F238E27FC236}">
                <a16:creationId xmlns:a16="http://schemas.microsoft.com/office/drawing/2014/main" id="{71396D7C-9926-481E-BE4C-6103597A1C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活动内容多样、软硬件兼顾</a:t>
            </a:r>
          </a:p>
        </p:txBody>
      </p:sp>
    </p:spTree>
    <p:extLst>
      <p:ext uri="{BB962C8B-B14F-4D97-AF65-F5344CB8AC3E}">
        <p14:creationId xmlns:p14="http://schemas.microsoft.com/office/powerpoint/2010/main" val="3167181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5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7" dur="2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750"/>
                            </p:stCondLst>
                            <p:childTnLst>
                              <p:par>
                                <p:cTn id="19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25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5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25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750"/>
                            </p:stCondLst>
                            <p:childTnLst>
                              <p:par>
                                <p:cTn id="36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9" dur="2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25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2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7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25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000"/>
                            </p:stCondLst>
                            <p:childTnLst>
                              <p:par>
                                <p:cTn id="58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25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1" dur="25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250"/>
                            </p:stCondLst>
                            <p:childTnLst>
                              <p:par>
                                <p:cTn id="6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25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750"/>
                            </p:stCondLst>
                            <p:childTnLst>
                              <p:par>
                                <p:cTn id="7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2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4000"/>
                            </p:stCondLst>
                            <p:childTnLst>
                              <p:par>
                                <p:cTn id="7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2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250"/>
                            </p:stCondLst>
                            <p:childTnLst>
                              <p:par>
                                <p:cTn id="80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25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3" dur="25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500"/>
                            </p:stCondLst>
                            <p:childTnLst>
                              <p:par>
                                <p:cTn id="8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25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750"/>
                            </p:stCondLst>
                            <p:childTnLst>
                              <p:par>
                                <p:cTn id="8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2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3" grpId="0"/>
      <p:bldP spid="44" grpId="0" animBg="1"/>
      <p:bldP spid="45" grpId="0"/>
      <p:bldP spid="49" grpId="0" animBg="1"/>
      <p:bldP spid="50" grpId="0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2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总线引领</a:t>
              </a: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46A24E43-ADF8-4866-9DDC-88A014DCE8AE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6383" y="1701699"/>
            <a:ext cx="3105573" cy="43901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17211DA-18B1-4359-81A5-AAC14F576CF0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05" y="1682499"/>
            <a:ext cx="2800773" cy="44093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66FC716-8E8D-412D-B5A8-4C2615FECFD0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30236" y="1701699"/>
            <a:ext cx="2698750" cy="2023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EADE2DF-C1A3-49DF-BA3D-761800D8F2EA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2820" y="3951561"/>
            <a:ext cx="2666165" cy="215953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矩形 8">
            <a:extLst>
              <a:ext uri="{FF2B5EF4-FFF2-40B4-BE49-F238E27FC236}">
                <a16:creationId xmlns:a16="http://schemas.microsoft.com/office/drawing/2014/main" id="{BC811A2C-1A3C-45FE-8101-2D9B307C97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总线引领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品牌活动“卓越杯”</a:t>
            </a:r>
          </a:p>
        </p:txBody>
      </p:sp>
    </p:spTree>
    <p:extLst>
      <p:ext uri="{BB962C8B-B14F-4D97-AF65-F5344CB8AC3E}">
        <p14:creationId xmlns:p14="http://schemas.microsoft.com/office/powerpoint/2010/main" val="26533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活动规划</a:t>
              </a: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3985C93-794C-4756-B2CA-418D1D10CB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1721" y="1393036"/>
            <a:ext cx="4913877" cy="4636913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5EFB2B3B-F147-4393-A8B4-1EE887442B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5323" y="2324238"/>
            <a:ext cx="5521127" cy="426163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8" name="矩形 8">
            <a:extLst>
              <a:ext uri="{FF2B5EF4-FFF2-40B4-BE49-F238E27FC236}">
                <a16:creationId xmlns:a16="http://schemas.microsoft.com/office/drawing/2014/main" id="{01922D96-8E5F-440F-8F8B-F2D0775A4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每学期第一次活动前完成整学期活动规划</a:t>
            </a:r>
          </a:p>
        </p:txBody>
      </p:sp>
    </p:spTree>
    <p:extLst>
      <p:ext uri="{BB962C8B-B14F-4D97-AF65-F5344CB8AC3E}">
        <p14:creationId xmlns:p14="http://schemas.microsoft.com/office/powerpoint/2010/main" val="4113526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A57E663-3279-42A3-BAD1-60886901D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7992" y="4289778"/>
            <a:ext cx="5718204" cy="1844322"/>
          </a:xfrm>
          <a:prstGeom prst="rect">
            <a:avLst/>
          </a:prstGeom>
        </p:spPr>
      </p:pic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活动总结</a:t>
              </a: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C05741CF-23F6-4504-991A-A721E58955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700" y="1359675"/>
            <a:ext cx="7679345" cy="261401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22CF214-7E82-457A-AB37-3E933258347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6720" y="1342837"/>
            <a:ext cx="4452793" cy="5261704"/>
          </a:xfrm>
          <a:prstGeom prst="rect">
            <a:avLst/>
          </a:prstGeom>
        </p:spPr>
      </p:pic>
      <p:sp>
        <p:nvSpPr>
          <p:cNvPr id="18" name="矩形 8">
            <a:extLst>
              <a:ext uri="{FF2B5EF4-FFF2-40B4-BE49-F238E27FC236}">
                <a16:creationId xmlns:a16="http://schemas.microsoft.com/office/drawing/2014/main" id="{819C242C-61F2-44A1-B29B-4B12B53037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吸纳会员意见，改进活动内容、总结活动不足</a:t>
            </a:r>
          </a:p>
        </p:txBody>
      </p:sp>
    </p:spTree>
    <p:extLst>
      <p:ext uri="{BB962C8B-B14F-4D97-AF65-F5344CB8AC3E}">
        <p14:creationId xmlns:p14="http://schemas.microsoft.com/office/powerpoint/2010/main" val="4153299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社团活动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团学活动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263FE425-3041-49D6-AA0F-0EF5C36035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6808" y="1359680"/>
            <a:ext cx="2892559" cy="524821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FDDC190-A07A-4AC5-809B-35341DBCDB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8730" y="1393036"/>
            <a:ext cx="7088078" cy="5060152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1EE4291F-0085-4682-BF05-2AF929B101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积极响应校团委、指导单位的号召，举办团学活动</a:t>
            </a:r>
          </a:p>
        </p:txBody>
      </p:sp>
    </p:spTree>
    <p:extLst>
      <p:ext uri="{BB962C8B-B14F-4D97-AF65-F5344CB8AC3E}">
        <p14:creationId xmlns:p14="http://schemas.microsoft.com/office/powerpoint/2010/main" val="6075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社团宣传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对内宣传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8359" y="661848"/>
            <a:ext cx="11731513" cy="131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对内依托指导单位微信公众号、协会官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Q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、</a:t>
            </a:r>
            <a:endParaRPr lang="en-US" altLang="zh-CN" sz="36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校院两级综合信息平台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B1D2DA82-7E70-451D-BD91-54CB858F0317}"/>
              </a:ext>
            </a:extLst>
          </p:cNvPr>
          <p:cNvGrpSpPr/>
          <p:nvPr/>
        </p:nvGrpSpPr>
        <p:grpSpPr>
          <a:xfrm>
            <a:off x="272865" y="1435337"/>
            <a:ext cx="3612193" cy="2605619"/>
            <a:chOff x="272865" y="1435337"/>
            <a:chExt cx="3612193" cy="2605619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319EDC19-3536-4877-A9B6-D73CFC10A03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2865" y="1435337"/>
              <a:ext cx="3612193" cy="876376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4F0E0AFA-B8EF-4A5F-8785-B1BDA375B01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8623" y="2265342"/>
              <a:ext cx="3406435" cy="1775614"/>
            </a:xfrm>
            <a:prstGeom prst="rect">
              <a:avLst/>
            </a:prstGeom>
          </p:spPr>
        </p:pic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17CDF627-93B3-4FF4-9DE3-3DD4A5C0BB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40543" y="2007617"/>
            <a:ext cx="12273844" cy="46311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130EF33-8221-4B58-909E-30AB785BF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09740" y="2007617"/>
            <a:ext cx="3925625" cy="4850383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042966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3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社团宣传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对外交流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5765B09-A3FB-4DC7-8E5D-9A81E5412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0812" y="1390520"/>
            <a:ext cx="9185608" cy="54674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1D562FE-66DE-43F3-8A86-7B5F65F387B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623" y="1390519"/>
            <a:ext cx="1862189" cy="2645958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1702D932-07C7-4731-8B79-B3FF3F0DD8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45453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对外依托电子科技协会官方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站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——WUT-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电子科技协会</a:t>
            </a:r>
          </a:p>
        </p:txBody>
      </p:sp>
    </p:spTree>
    <p:extLst>
      <p:ext uri="{BB962C8B-B14F-4D97-AF65-F5344CB8AC3E}">
        <p14:creationId xmlns:p14="http://schemas.microsoft.com/office/powerpoint/2010/main" val="2343074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4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社团荣誉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获奖情况</a:t>
              </a:r>
            </a:p>
          </p:txBody>
        </p:sp>
      </p:grpSp>
      <p:sp>
        <p:nvSpPr>
          <p:cNvPr id="8" name="圆角矩形 8">
            <a:extLst>
              <a:ext uri="{FF2B5EF4-FFF2-40B4-BE49-F238E27FC236}">
                <a16:creationId xmlns:a16="http://schemas.microsoft.com/office/drawing/2014/main" id="{9259BEC3-3522-40CA-964E-FB848E8546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45668" y="1659006"/>
            <a:ext cx="10142580" cy="4442453"/>
          </a:xfrm>
          <a:prstGeom prst="roundRect">
            <a:avLst>
              <a:gd name="adj" fmla="val 4274"/>
            </a:avLst>
          </a:prstGeom>
          <a:solidFill>
            <a:schemeClr val="bg1"/>
          </a:solidFill>
          <a:ln w="25400" algn="ctr">
            <a:solidFill>
              <a:srgbClr val="004EAC"/>
            </a:solidFill>
            <a:prstDash val="sysDash"/>
            <a:round/>
            <a:headEnd/>
            <a:tailEnd/>
          </a:ln>
        </p:spPr>
        <p:txBody>
          <a:bodyPr lIns="91418" tIns="45708" rIns="91418" bIns="45708" anchor="ctr"/>
          <a:lstStyle/>
          <a:p>
            <a:endParaRPr lang="zh-CN" altLang="en-US" sz="3600" dirty="0">
              <a:solidFill>
                <a:srgbClr val="CC0000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0CD8261F-EAE7-42A5-8961-86B87C27CC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98459" y="1684299"/>
            <a:ext cx="10268029" cy="92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837" tIns="51919" rIns="103837" bIns="51919" anchor="ctr">
            <a:spAutoFit/>
          </a:bodyPr>
          <a:lstStyle/>
          <a:p>
            <a:pPr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kumimoji="1" lang="zh-CN" altLang="en-US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湖北省第十三届“挑战杯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·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中国银行”大学生课外学术科技作品竞赛获省级</a:t>
            </a:r>
            <a:r>
              <a:rPr lang="zh-CN" altLang="en-US" sz="24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特等奖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55600"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特等奖获奖项目组包含协会会员陈红、甘云汉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9934F98-F57D-4621-8054-8C46EA73BCF2}"/>
              </a:ext>
            </a:extLst>
          </p:cNvPr>
          <p:cNvSpPr/>
          <p:nvPr/>
        </p:nvSpPr>
        <p:spPr>
          <a:xfrm>
            <a:off x="1498459" y="4255103"/>
            <a:ext cx="9586716" cy="915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 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湖北省大学生电子设计“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TI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杯”竞赛获省级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一等奖</a:t>
            </a:r>
            <a:endParaRPr lang="en-US" altLang="zh-CN" sz="24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获全省一等奖作品作者包含协会会员甘云汉，三等奖包含协会会员卢意、陈红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878F866F-EE6B-49E0-A076-51B13B70022E}"/>
              </a:ext>
            </a:extLst>
          </p:cNvPr>
          <p:cNvSpPr/>
          <p:nvPr/>
        </p:nvSpPr>
        <p:spPr>
          <a:xfrm>
            <a:off x="1467427" y="3406410"/>
            <a:ext cx="9388472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spcBef>
                <a:spcPts val="300"/>
              </a:spcBef>
              <a:defRPr/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 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第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四</a:t>
            </a:r>
            <a:r>
              <a:rPr lang="zh-CN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届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全国大学生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FPGA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创新设计竞赛决赛获国家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二等奖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30000"/>
              </a:lnSpc>
              <a:spcBef>
                <a:spcPts val="300"/>
              </a:spcBef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获</a:t>
            </a:r>
            <a:r>
              <a:rPr lang="zh-CN" altLang="zh-CN" dirty="0">
                <a:latin typeface="黑体" pitchFamily="49" charset="-122"/>
                <a:ea typeface="黑体" pitchFamily="49" charset="-122"/>
              </a:rPr>
              <a:t>国家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二等奖作品作者包含协会会员卢意、甘云汉、王雨卿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2306E171-7CFE-4D16-B72E-B1078BDF8332}"/>
              </a:ext>
            </a:extLst>
          </p:cNvPr>
          <p:cNvSpPr/>
          <p:nvPr/>
        </p:nvSpPr>
        <p:spPr>
          <a:xfrm>
            <a:off x="1498459" y="5045649"/>
            <a:ext cx="10341498" cy="9543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0" hangingPunct="0">
              <a:lnSpc>
                <a:spcPct val="130000"/>
              </a:lnSpc>
              <a:spcBef>
                <a:spcPts val="300"/>
              </a:spcBef>
              <a:defRPr/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 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2020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“赛迪环保杯”第十三届全国大学生节能减排社会实践与科技竞赛获国家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二等奖</a:t>
            </a:r>
            <a:endParaRPr lang="en-US" altLang="zh-CN" sz="200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eaLnBrk="0" hangingPunct="0">
              <a:lnSpc>
                <a:spcPct val="130000"/>
              </a:lnSpc>
              <a:spcBef>
                <a:spcPts val="300"/>
              </a:spcBef>
              <a:defRPr/>
            </a:pPr>
            <a:r>
              <a:rPr lang="zh-CN" altLang="en-US" sz="2000" dirty="0">
                <a:latin typeface="黑体" pitchFamily="49" charset="-122"/>
                <a:ea typeface="黑体" pitchFamily="49" charset="-122"/>
              </a:rPr>
              <a:t>   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二等奖获奖项目组包含协会会员甘云汉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3193EEF9-6274-416D-9E29-6344CAC729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82943" y="2540704"/>
            <a:ext cx="10268029" cy="928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103837" tIns="51919" rIns="103837" bIns="51919" anchor="ctr">
            <a:spAutoFit/>
          </a:bodyPr>
          <a:lstStyle/>
          <a:p>
            <a:pPr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kumimoji="1" lang="zh-CN" altLang="en-US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lang="en-US" altLang="zh-CN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2021</a:t>
            </a:r>
            <a:r>
              <a:rPr lang="zh-CN" altLang="en-US" sz="2000" dirty="0">
                <a:solidFill>
                  <a:srgbClr val="00469A"/>
                </a:solidFill>
                <a:latin typeface="微软雅黑" pitchFamily="34" charset="-122"/>
                <a:ea typeface="微软雅黑" pitchFamily="34" charset="-122"/>
              </a:rPr>
              <a:t>第七届全国大学生工程训练综合能力竞赛湖北赛区 </a:t>
            </a:r>
            <a:r>
              <a:rPr lang="zh-CN" altLang="en-US" sz="200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</a:rPr>
              <a:t>特等奖</a:t>
            </a:r>
            <a:endParaRPr lang="en-US" altLang="zh-CN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</a:endParaRPr>
          </a:p>
          <a:p>
            <a:pPr indent="355600" eaLnBrk="0" hangingPunct="0">
              <a:lnSpc>
                <a:spcPct val="130000"/>
              </a:lnSpc>
              <a:spcBef>
                <a:spcPts val="0"/>
              </a:spcBef>
              <a:defRPr/>
            </a:pPr>
            <a:r>
              <a:rPr lang="en-US" altLang="zh-CN" dirty="0">
                <a:latin typeface="黑体" pitchFamily="49" charset="-122"/>
                <a:ea typeface="黑体" pitchFamily="49" charset="-122"/>
              </a:rPr>
              <a:t> 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特等奖获奖项目组包含协会会员孟成、张昕杰</a:t>
            </a:r>
            <a:endParaRPr lang="en-US" altLang="zh-CN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03B6C6-9B84-4B47-A502-8495A5A1CAD2}"/>
              </a:ext>
            </a:extLst>
          </p:cNvPr>
          <p:cNvSpPr txBox="1"/>
          <p:nvPr/>
        </p:nvSpPr>
        <p:spPr>
          <a:xfrm>
            <a:off x="8129257" y="6386339"/>
            <a:ext cx="40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注：以上为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2020——2021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年部分数据</a:t>
            </a: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EEF68EB8-9993-4B3B-8CF6-9B43E0611E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45453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协会会员科技创新竞赛成绩突出</a:t>
            </a:r>
          </a:p>
        </p:txBody>
      </p:sp>
    </p:spTree>
    <p:extLst>
      <p:ext uri="{BB962C8B-B14F-4D97-AF65-F5344CB8AC3E}">
        <p14:creationId xmlns:p14="http://schemas.microsoft.com/office/powerpoint/2010/main" val="3935490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DnDiag">
          <a:fgClr>
            <a:schemeClr val="bg1">
              <a:lumMod val="95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 29">
            <a:extLst>
              <a:ext uri="{FF2B5EF4-FFF2-40B4-BE49-F238E27FC236}">
                <a16:creationId xmlns:a16="http://schemas.microsoft.com/office/drawing/2014/main" id="{DFB602C1-7728-4AB4-B6FF-2E31DD812DE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27" y="1891704"/>
            <a:ext cx="2195535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3033486" cy="6858000"/>
          </a:xfrm>
          <a:prstGeom prst="rect">
            <a:avLst/>
          </a:prstGeom>
          <a:solidFill>
            <a:srgbClr val="085A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rgbClr val="085ABC"/>
                </a:solidFill>
              </a:ln>
              <a:solidFill>
                <a:srgbClr val="085ABC"/>
              </a:solidFill>
              <a:cs typeface="+mn-ea"/>
              <a:sym typeface="+mn-lt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989287" y="2136338"/>
            <a:ext cx="1054911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kumimoji="1"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目</a:t>
            </a:r>
            <a:endParaRPr kumimoji="1"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  <a:p>
            <a:endParaRPr kumimoji="1"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  <a:p>
            <a:r>
              <a:rPr kumimoji="1" lang="zh-CN" altLang="en-US" sz="5400" b="1" dirty="0">
                <a:solidFill>
                  <a:schemeClr val="bg1"/>
                </a:solidFill>
                <a:cs typeface="+mn-ea"/>
                <a:sym typeface="+mn-lt"/>
              </a:rPr>
              <a:t>录</a:t>
            </a:r>
            <a:endParaRPr kumimoji="1" lang="en-US" altLang="zh-CN" sz="5400" b="1" dirty="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7" name="AutoShape 4"/>
          <p:cNvSpPr>
            <a:spLocks noChangeArrowheads="1"/>
          </p:cNvSpPr>
          <p:nvPr/>
        </p:nvSpPr>
        <p:spPr bwMode="auto">
          <a:xfrm>
            <a:off x="4088296" y="1352262"/>
            <a:ext cx="7016474" cy="4536504"/>
          </a:xfrm>
          <a:prstGeom prst="roundRect">
            <a:avLst>
              <a:gd name="adj" fmla="val 5517"/>
            </a:avLst>
          </a:prstGeom>
          <a:noFill/>
          <a:ln w="25400">
            <a:solidFill>
              <a:srgbClr val="00469A"/>
            </a:solidFill>
            <a:prstDash val="sysDash"/>
            <a:round/>
            <a:headEnd/>
            <a:tailEnd/>
          </a:ln>
        </p:spPr>
        <p:txBody>
          <a:bodyPr wrap="none" lIns="103837" tIns="51919" rIns="103837" bIns="51919" anchor="ctr"/>
          <a:lstStyle/>
          <a:p>
            <a:pPr indent="444489" algn="r">
              <a:lnSpc>
                <a:spcPct val="120000"/>
              </a:lnSpc>
              <a:spcAft>
                <a:spcPct val="30000"/>
              </a:spcAft>
            </a:pPr>
            <a:endParaRPr lang="zh-CN" altLang="en-US" sz="1900" dirty="0">
              <a:solidFill>
                <a:srgbClr val="CC0000"/>
              </a:solidFill>
              <a:ea typeface="黑体" pitchFamily="49" charset="-122"/>
            </a:endParaRPr>
          </a:p>
        </p:txBody>
      </p:sp>
      <p:sp>
        <p:nvSpPr>
          <p:cNvPr id="60" name="矩形 59"/>
          <p:cNvSpPr>
            <a:spLocks noChangeArrowheads="1"/>
          </p:cNvSpPr>
          <p:nvPr/>
        </p:nvSpPr>
        <p:spPr bwMode="auto">
          <a:xfrm>
            <a:off x="4373436" y="1891704"/>
            <a:ext cx="8389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62" name="文本框 25"/>
          <p:cNvSpPr>
            <a:spLocks noChangeArrowheads="1"/>
          </p:cNvSpPr>
          <p:nvPr/>
        </p:nvSpPr>
        <p:spPr bwMode="auto">
          <a:xfrm flipH="1">
            <a:off x="5212428" y="2035720"/>
            <a:ext cx="2255171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社团建设</a:t>
            </a:r>
          </a:p>
        </p:txBody>
      </p:sp>
      <p:sp>
        <p:nvSpPr>
          <p:cNvPr id="63" name="_14"/>
          <p:cNvSpPr txBox="1">
            <a:spLocks noChangeArrowheads="1"/>
          </p:cNvSpPr>
          <p:nvPr/>
        </p:nvSpPr>
        <p:spPr bwMode="auto">
          <a:xfrm>
            <a:off x="4373436" y="2076825"/>
            <a:ext cx="838992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一</a:t>
            </a:r>
          </a:p>
        </p:txBody>
      </p:sp>
      <p:sp>
        <p:nvSpPr>
          <p:cNvPr id="64" name="矩形 63"/>
          <p:cNvSpPr>
            <a:spLocks noChangeArrowheads="1"/>
          </p:cNvSpPr>
          <p:nvPr/>
        </p:nvSpPr>
        <p:spPr bwMode="auto">
          <a:xfrm>
            <a:off x="7745729" y="1891704"/>
            <a:ext cx="9273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65" name="矩形 64"/>
          <p:cNvSpPr>
            <a:spLocks noChangeArrowheads="1"/>
          </p:cNvSpPr>
          <p:nvPr/>
        </p:nvSpPr>
        <p:spPr bwMode="auto">
          <a:xfrm>
            <a:off x="8584723" y="1891704"/>
            <a:ext cx="2195535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66" name="文本框 25"/>
          <p:cNvSpPr>
            <a:spLocks noChangeArrowheads="1"/>
          </p:cNvSpPr>
          <p:nvPr/>
        </p:nvSpPr>
        <p:spPr bwMode="auto">
          <a:xfrm flipH="1">
            <a:off x="8584722" y="2026653"/>
            <a:ext cx="22551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社团活动</a:t>
            </a:r>
          </a:p>
        </p:txBody>
      </p:sp>
      <p:sp>
        <p:nvSpPr>
          <p:cNvPr id="67" name="_14"/>
          <p:cNvSpPr txBox="1">
            <a:spLocks noChangeArrowheads="1"/>
          </p:cNvSpPr>
          <p:nvPr/>
        </p:nvSpPr>
        <p:spPr bwMode="auto">
          <a:xfrm>
            <a:off x="7745729" y="2076825"/>
            <a:ext cx="838993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二</a:t>
            </a:r>
          </a:p>
        </p:txBody>
      </p:sp>
      <p:sp>
        <p:nvSpPr>
          <p:cNvPr id="68" name="矩形 67">
            <a:extLst>
              <a:ext uri="{FF2B5EF4-FFF2-40B4-BE49-F238E27FC236}">
                <a16:creationId xmlns:a16="http://schemas.microsoft.com/office/drawing/2014/main" id="{21718AC5-1FBE-4907-B1E9-30AF89F362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436" y="4465860"/>
            <a:ext cx="9273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638FCBB8-3440-46BA-8D56-F8CF4FF488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31" y="4465860"/>
            <a:ext cx="2195534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71" name="_14">
            <a:extLst>
              <a:ext uri="{FF2B5EF4-FFF2-40B4-BE49-F238E27FC236}">
                <a16:creationId xmlns:a16="http://schemas.microsoft.com/office/drawing/2014/main" id="{892C77A1-DFA5-4B52-A42B-C00A249801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436" y="4650981"/>
            <a:ext cx="838992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五</a:t>
            </a:r>
          </a:p>
        </p:txBody>
      </p:sp>
      <p:sp>
        <p:nvSpPr>
          <p:cNvPr id="72" name="矩形 71">
            <a:extLst>
              <a:ext uri="{FF2B5EF4-FFF2-40B4-BE49-F238E27FC236}">
                <a16:creationId xmlns:a16="http://schemas.microsoft.com/office/drawing/2014/main" id="{E1A1CFD2-021E-4FA2-AAE9-17DB3AA9D60E}"/>
              </a:ext>
            </a:extLst>
          </p:cNvPr>
          <p:cNvSpPr/>
          <p:nvPr/>
        </p:nvSpPr>
        <p:spPr>
          <a:xfrm>
            <a:off x="5212431" y="4591745"/>
            <a:ext cx="2255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现存问题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3EB8020-5F03-4B70-9A9A-9AF18A8CE7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73436" y="3179038"/>
            <a:ext cx="9273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E7FD7E94-D836-477D-AA00-E62C2380EA0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2431" y="3179038"/>
            <a:ext cx="2195534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94614F36-9ADF-44DF-800E-2A996E21C4F8}"/>
              </a:ext>
            </a:extLst>
          </p:cNvPr>
          <p:cNvSpPr/>
          <p:nvPr/>
        </p:nvSpPr>
        <p:spPr>
          <a:xfrm>
            <a:off x="5212431" y="3304923"/>
            <a:ext cx="2255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社团宣传</a:t>
            </a:r>
          </a:p>
        </p:txBody>
      </p:sp>
      <p:sp>
        <p:nvSpPr>
          <p:cNvPr id="21" name="_14">
            <a:extLst>
              <a:ext uri="{FF2B5EF4-FFF2-40B4-BE49-F238E27FC236}">
                <a16:creationId xmlns:a16="http://schemas.microsoft.com/office/drawing/2014/main" id="{0BE80204-33E8-4EE0-BC28-F8E2E760B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3436" y="3378751"/>
            <a:ext cx="838992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三</a:t>
            </a: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BCD01DB4-9C2E-4FEF-B2A5-176358214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729" y="3197516"/>
            <a:ext cx="9273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87FAADD8-D0B5-4C32-9CDD-3CC9DF349F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724" y="3197516"/>
            <a:ext cx="2195534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61F0748A-F49C-4726-8510-85D6EBC421E0}"/>
              </a:ext>
            </a:extLst>
          </p:cNvPr>
          <p:cNvSpPr/>
          <p:nvPr/>
        </p:nvSpPr>
        <p:spPr>
          <a:xfrm>
            <a:off x="8584724" y="3323401"/>
            <a:ext cx="2255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社团荣誉</a:t>
            </a:r>
          </a:p>
        </p:txBody>
      </p:sp>
      <p:sp>
        <p:nvSpPr>
          <p:cNvPr id="25" name="_14">
            <a:extLst>
              <a:ext uri="{FF2B5EF4-FFF2-40B4-BE49-F238E27FC236}">
                <a16:creationId xmlns:a16="http://schemas.microsoft.com/office/drawing/2014/main" id="{C0726B61-8642-4165-928F-FD02E1CA82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729" y="3367398"/>
            <a:ext cx="838992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四</a:t>
            </a: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67D0A5D7-E7D1-4F1F-AA0C-F282126001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45726" y="4465306"/>
            <a:ext cx="927391" cy="845964"/>
          </a:xfrm>
          <a:prstGeom prst="rect">
            <a:avLst/>
          </a:prstGeom>
          <a:solidFill>
            <a:srgbClr val="FFC000">
              <a:lumMod val="60000"/>
              <a:lumOff val="40000"/>
            </a:srgbClr>
          </a:solidFill>
          <a:ln>
            <a:noFill/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D7AE2CD4-3341-4A7F-8674-4A148E67058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84721" y="4465306"/>
            <a:ext cx="2195534" cy="845964"/>
          </a:xfrm>
          <a:prstGeom prst="rect">
            <a:avLst/>
          </a:prstGeom>
          <a:solidFill>
            <a:srgbClr val="085ABC"/>
          </a:solidFill>
          <a:ln>
            <a:solidFill>
              <a:srgbClr val="4472C4"/>
            </a:solidFill>
          </a:ln>
        </p:spPr>
        <p:txBody>
          <a:bodyPr anchor="ctr"/>
          <a:lstStyle/>
          <a:p>
            <a:pPr marL="0" marR="0" lvl="0" indent="0" algn="ctr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charset="0"/>
              <a:buNone/>
              <a:tabLst/>
              <a:defRPr/>
            </a:pPr>
            <a:endParaRPr kumimoji="0" lang="zh-CN" altLang="en-US" sz="1600" b="1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charset="-122"/>
              <a:ea typeface="宋体" panose="02010600030101010101" pitchFamily="2" charset="-122"/>
              <a:sym typeface="宋体" charset="-122"/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7D8B3497-5624-45B4-BB08-0F2EBC670513}"/>
              </a:ext>
            </a:extLst>
          </p:cNvPr>
          <p:cNvSpPr/>
          <p:nvPr/>
        </p:nvSpPr>
        <p:spPr>
          <a:xfrm>
            <a:off x="8584721" y="4591191"/>
            <a:ext cx="225516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spc="500" dirty="0">
                <a:solidFill>
                  <a:srgbClr val="FFFFFF"/>
                </a:solidFill>
                <a:latin typeface="华文中宋" pitchFamily="2" charset="-122"/>
              </a:rPr>
              <a:t>发展规划</a:t>
            </a:r>
          </a:p>
        </p:txBody>
      </p:sp>
      <p:sp>
        <p:nvSpPr>
          <p:cNvPr id="29" name="_14">
            <a:extLst>
              <a:ext uri="{FF2B5EF4-FFF2-40B4-BE49-F238E27FC236}">
                <a16:creationId xmlns:a16="http://schemas.microsoft.com/office/drawing/2014/main" id="{A7ECA4AE-1909-4065-9857-EE39C4CF39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45726" y="4635188"/>
            <a:ext cx="838992" cy="4967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accent2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2"/>
                </a:solidFill>
                <a:latin typeface="Arial" pitchFamily="34" charset="0"/>
                <a:ea typeface="微软雅黑" pitchFamily="34" charset="-122"/>
              </a:defRPr>
            </a:lvl9pPr>
          </a:lstStyle>
          <a:p>
            <a:pPr algn="ctr"/>
            <a:r>
              <a:rPr lang="zh-CN" altLang="en-US" sz="3200" b="1" dirty="0">
                <a:solidFill>
                  <a:srgbClr val="00469A"/>
                </a:solidFill>
                <a:latin typeface="微软雅黑" panose="020B0503020204020204" pitchFamily="34" charset="-122"/>
              </a:rPr>
              <a:t>六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0ECBFA0-5177-4669-B3D9-E157E75B4E8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8374268" y="3722808"/>
            <a:ext cx="3465689" cy="2599267"/>
          </a:xfrm>
          <a:prstGeom prst="rect">
            <a:avLst/>
          </a:prstGeom>
        </p:spPr>
      </p:pic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4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社团荣誉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获奖情况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45453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协会会员科技创新竞赛成绩突出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D03B6C6-9B84-4B47-A502-8495A5A1CAD2}"/>
              </a:ext>
            </a:extLst>
          </p:cNvPr>
          <p:cNvSpPr txBox="1"/>
          <p:nvPr/>
        </p:nvSpPr>
        <p:spPr>
          <a:xfrm>
            <a:off x="8129257" y="6386339"/>
            <a:ext cx="40627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黑体" pitchFamily="49" charset="-122"/>
                <a:ea typeface="黑体" pitchFamily="49" charset="-122"/>
              </a:rPr>
              <a:t>注：以上为</a:t>
            </a:r>
            <a:r>
              <a:rPr lang="en-US" altLang="zh-CN" dirty="0">
                <a:latin typeface="黑体" pitchFamily="49" charset="-122"/>
                <a:ea typeface="黑体" pitchFamily="49" charset="-122"/>
              </a:rPr>
              <a:t>2020——2021</a:t>
            </a:r>
            <a:r>
              <a:rPr lang="zh-CN" altLang="en-US" dirty="0">
                <a:latin typeface="黑体" pitchFamily="49" charset="-122"/>
                <a:ea typeface="黑体" pitchFamily="49" charset="-122"/>
              </a:rPr>
              <a:t>年部分数据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3DC140-1D3D-40D8-A413-B602A84B3780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331087" y="1752004"/>
            <a:ext cx="3616131" cy="258818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2551B796-26DD-48E8-8D50-786ECCA30375}"/>
              </a:ext>
            </a:extLst>
          </p:cNvPr>
          <p:cNvPicPr/>
          <p:nvPr/>
        </p:nvPicPr>
        <p:blipFill>
          <a:blip r:embed="rId5"/>
          <a:stretch>
            <a:fillRect/>
          </a:stretch>
        </p:blipFill>
        <p:spPr>
          <a:xfrm>
            <a:off x="478622" y="1740247"/>
            <a:ext cx="3364957" cy="2328057"/>
          </a:xfrm>
          <a:prstGeom prst="rect">
            <a:avLst/>
          </a:prstGeom>
        </p:spPr>
      </p:pic>
      <p:pic>
        <p:nvPicPr>
          <p:cNvPr id="16" name="图片 15" descr="D:\MyFile\QQ\2282183290\UserData\2282183290\Image\C2C\Image3\64B220E7EB79B54826790B911A26613C.jpg">
            <a:extLst>
              <a:ext uri="{FF2B5EF4-FFF2-40B4-BE49-F238E27FC236}">
                <a16:creationId xmlns:a16="http://schemas.microsoft.com/office/drawing/2014/main" id="{13DE03D0-016F-4EF6-8049-5F10AB3C1E9B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82" y="2375679"/>
            <a:ext cx="2893695" cy="4010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D378449C-7895-495D-9ECE-1684AFF2A1F5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1677" y="1498787"/>
            <a:ext cx="2539364" cy="347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C8DFF46-561A-4062-9F4D-D61C06F35EA2}"/>
              </a:ext>
            </a:extLst>
          </p:cNvPr>
          <p:cNvPicPr/>
          <p:nvPr/>
        </p:nvPicPr>
        <p:blipFill>
          <a:blip r:embed="rId8"/>
          <a:stretch>
            <a:fillRect/>
          </a:stretch>
        </p:blipFill>
        <p:spPr>
          <a:xfrm>
            <a:off x="5006806" y="3367405"/>
            <a:ext cx="3924300" cy="276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389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4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社团荣誉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星级评定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45453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协会于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2020——2021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年度获评五星级学生社团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C8D02DB-4086-49AA-B917-CB8183040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0902" y="1498787"/>
            <a:ext cx="9018943" cy="4742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221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5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1620957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现存问题</a:t>
              </a:r>
            </a:p>
          </p:txBody>
        </p:sp>
      </p:grpSp>
      <p:sp>
        <p:nvSpPr>
          <p:cNvPr id="9" name="圆角矩形 8">
            <a:extLst>
              <a:ext uri="{FF2B5EF4-FFF2-40B4-BE49-F238E27FC236}">
                <a16:creationId xmlns:a16="http://schemas.microsoft.com/office/drawing/2014/main" id="{453F1B17-332C-48FB-BB7C-EA28778E7D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37069" y="1769807"/>
            <a:ext cx="7951045" cy="4224491"/>
          </a:xfrm>
          <a:prstGeom prst="roundRect">
            <a:avLst>
              <a:gd name="adj" fmla="val 4274"/>
            </a:avLst>
          </a:prstGeom>
          <a:solidFill>
            <a:schemeClr val="bg1"/>
          </a:solidFill>
          <a:ln w="25400" algn="ctr">
            <a:solidFill>
              <a:srgbClr val="004EAC"/>
            </a:solidFill>
            <a:prstDash val="sysDash"/>
            <a:round/>
            <a:headEnd/>
            <a:tailEnd/>
          </a:ln>
        </p:spPr>
        <p:txBody>
          <a:bodyPr lIns="91418" tIns="45708" rIns="91418" bIns="45708" anchor="ctr"/>
          <a:lstStyle/>
          <a:p>
            <a:endParaRPr lang="zh-CN" altLang="en-US" sz="3600" dirty="0">
              <a:solidFill>
                <a:srgbClr val="CC0000"/>
              </a:solidFill>
            </a:endParaRPr>
          </a:p>
        </p:txBody>
      </p:sp>
      <p:grpSp>
        <p:nvGrpSpPr>
          <p:cNvPr id="10" name="Group 20">
            <a:extLst>
              <a:ext uri="{FF2B5EF4-FFF2-40B4-BE49-F238E27FC236}">
                <a16:creationId xmlns:a16="http://schemas.microsoft.com/office/drawing/2014/main" id="{059F0970-3597-40EA-AE86-E34BCD00BFA4}"/>
              </a:ext>
            </a:extLst>
          </p:cNvPr>
          <p:cNvGrpSpPr/>
          <p:nvPr/>
        </p:nvGrpSpPr>
        <p:grpSpPr>
          <a:xfrm>
            <a:off x="3091014" y="4034197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11" name="淘宝店chenying0907出品 42">
              <a:extLst>
                <a:ext uri="{FF2B5EF4-FFF2-40B4-BE49-F238E27FC236}">
                  <a16:creationId xmlns:a16="http://schemas.microsoft.com/office/drawing/2014/main" id="{2B9019B1-9EDE-4AA3-9EF7-E3E92854A2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12" name="淘宝店chenying0907出品 43">
              <a:extLst>
                <a:ext uri="{FF2B5EF4-FFF2-40B4-BE49-F238E27FC236}">
                  <a16:creationId xmlns:a16="http://schemas.microsoft.com/office/drawing/2014/main" id="{0BF6B8C9-243F-48BA-BACF-42686C17B0D0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BC96CE88-4320-4665-BE75-9697A1FFD435}"/>
              </a:ext>
            </a:extLst>
          </p:cNvPr>
          <p:cNvSpPr/>
          <p:nvPr/>
        </p:nvSpPr>
        <p:spPr>
          <a:xfrm>
            <a:off x="2266515" y="1895584"/>
            <a:ext cx="8826829" cy="3901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组织部继续加强通知撰写培训</a:t>
            </a:r>
            <a:endParaRPr lang="zh-CN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宣传部完善官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Q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运营制度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在校外新闻媒体注册账号，定期投稿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技术部搭建协会博客，定期上传活动资料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活动内容录屏留存，投放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站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协会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B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站号和个人号联合投稿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组织部和技术部定期采纳会员意见，及时调整活动内容</a:t>
            </a:r>
            <a:endParaRPr lang="zh-CN" altLang="zh-CN" sz="2400" dirty="0">
              <a:solidFill>
                <a:srgbClr val="085ABC"/>
              </a:solidFill>
              <a:cs typeface="+mn-ea"/>
            </a:endParaRPr>
          </a:p>
        </p:txBody>
      </p:sp>
      <p:sp>
        <p:nvSpPr>
          <p:cNvPr id="16" name="矩形 8">
            <a:extLst>
              <a:ext uri="{FF2B5EF4-FFF2-40B4-BE49-F238E27FC236}">
                <a16:creationId xmlns:a16="http://schemas.microsoft.com/office/drawing/2014/main" id="{4BBD949D-8CFD-4151-A2D3-FF7F1B684A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746909"/>
            <a:ext cx="11731513" cy="6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校内外宣传、活动制度亟待完善</a:t>
            </a:r>
          </a:p>
        </p:txBody>
      </p:sp>
    </p:spTree>
    <p:extLst>
      <p:ext uri="{BB962C8B-B14F-4D97-AF65-F5344CB8AC3E}">
        <p14:creationId xmlns:p14="http://schemas.microsoft.com/office/powerpoint/2010/main" val="1047857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6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发展规划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双线发展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8651" y="796451"/>
            <a:ext cx="11731513" cy="13149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从“卓越杯”引领的单主线模式</a:t>
            </a:r>
            <a:endParaRPr lang="en-US" altLang="zh-CN" sz="3600" b="1" dirty="0">
              <a:solidFill>
                <a:srgbClr val="CC0000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到“卓越杯”与“集创赛”共同引领的双线发展模式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C26BF3-6B47-40C9-936E-55034C60A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9353" y="2245977"/>
            <a:ext cx="9363919" cy="434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668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6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485261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发展规划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后备“技术团”</a:t>
              </a: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C02A312-F79A-4ABF-9D4B-3F352ED294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4802" y="1746767"/>
            <a:ext cx="9452390" cy="4223268"/>
          </a:xfrm>
          <a:prstGeom prst="rect">
            <a:avLst/>
          </a:prstGeom>
        </p:spPr>
      </p:pic>
      <p:sp>
        <p:nvSpPr>
          <p:cNvPr id="10" name="矩形 8">
            <a:extLst>
              <a:ext uri="{FF2B5EF4-FFF2-40B4-BE49-F238E27FC236}">
                <a16:creationId xmlns:a16="http://schemas.microsoft.com/office/drawing/2014/main" id="{34CC5B76-A010-49CF-8AD3-D00FB2C8AD4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746909"/>
            <a:ext cx="11731513" cy="6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吸引更多具备扎实技术的优秀成员建立技术团队</a:t>
            </a:r>
          </a:p>
        </p:txBody>
      </p:sp>
    </p:spTree>
    <p:extLst>
      <p:ext uri="{BB962C8B-B14F-4D97-AF65-F5344CB8AC3E}">
        <p14:creationId xmlns:p14="http://schemas.microsoft.com/office/powerpoint/2010/main" val="3129866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6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485261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发展规划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后备“技术团”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746909"/>
            <a:ext cx="11731513" cy="6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吸引更多具备扎实技术的优秀成员建立技术团队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5EA18B7-37AD-46E2-9F31-EE4CCDC3F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9720" y="1520650"/>
            <a:ext cx="10120237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835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6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41632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发展规划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冲百优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746909"/>
            <a:ext cx="11731513" cy="6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三到五年时间，保五星，冲百强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E037D-2A78-440C-A270-29A64FB2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7" y="1586511"/>
            <a:ext cx="7902625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0027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6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41632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发展规划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宣传部</a:t>
              </a:r>
            </a:p>
          </p:txBody>
        </p:sp>
      </p:grpSp>
      <p:sp>
        <p:nvSpPr>
          <p:cNvPr id="14" name="矩形 8">
            <a:extLst>
              <a:ext uri="{FF2B5EF4-FFF2-40B4-BE49-F238E27FC236}">
                <a16:creationId xmlns:a16="http://schemas.microsoft.com/office/drawing/2014/main" id="{265C30B3-2C45-415A-8FC9-40FAC7D788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746909"/>
            <a:ext cx="11731513" cy="6326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三到五年时间，保五星，冲百强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4E037D-2A78-440C-A270-29A64FB2C3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4687" y="1586511"/>
            <a:ext cx="7902625" cy="4861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7089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4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-1" y="-2"/>
            <a:ext cx="12192000" cy="6858002"/>
          </a:xfrm>
          <a:prstGeom prst="rect">
            <a:avLst/>
          </a:prstGeom>
          <a:solidFill>
            <a:schemeClr val="bg1">
              <a:alpha val="83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cs typeface="+mn-ea"/>
                <a:sym typeface="+mn-lt"/>
              </a:rPr>
              <a:t>      </a:t>
            </a:r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AA4E7E50-B9A6-49A7-8536-1C4971AEBF32}"/>
              </a:ext>
            </a:extLst>
          </p:cNvPr>
          <p:cNvGrpSpPr/>
          <p:nvPr/>
        </p:nvGrpSpPr>
        <p:grpSpPr>
          <a:xfrm>
            <a:off x="3410856" y="4744702"/>
            <a:ext cx="5370286" cy="881367"/>
            <a:chOff x="3526403" y="3776058"/>
            <a:chExt cx="5370286" cy="881367"/>
          </a:xfrm>
        </p:grpSpPr>
        <p:cxnSp>
          <p:nvCxnSpPr>
            <p:cNvPr id="12" name="直接连接符 11"/>
            <p:cNvCxnSpPr/>
            <p:nvPr/>
          </p:nvCxnSpPr>
          <p:spPr>
            <a:xfrm>
              <a:off x="3526403" y="3776058"/>
              <a:ext cx="5370286" cy="0"/>
            </a:xfrm>
            <a:prstGeom prst="line">
              <a:avLst/>
            </a:prstGeom>
            <a:ln>
              <a:solidFill>
                <a:srgbClr val="085A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3526403" y="4657425"/>
              <a:ext cx="5370286" cy="0"/>
            </a:xfrm>
            <a:prstGeom prst="line">
              <a:avLst/>
            </a:prstGeom>
            <a:ln>
              <a:solidFill>
                <a:srgbClr val="085AB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矩形 14"/>
            <p:cNvSpPr/>
            <p:nvPr/>
          </p:nvSpPr>
          <p:spPr>
            <a:xfrm>
              <a:off x="4426441" y="3857070"/>
              <a:ext cx="3570208" cy="76944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kumimoji="1" lang="zh-CN" altLang="en-US" sz="4400" b="1" dirty="0">
                  <a:solidFill>
                    <a:srgbClr val="085ABC"/>
                  </a:solidFill>
                  <a:cs typeface="+mn-ea"/>
                  <a:sym typeface="+mn-lt"/>
                </a:rPr>
                <a:t>感谢各位聆听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16AD1B0-E36B-442C-B00A-696CE0375E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0855" y="-58256"/>
            <a:ext cx="5401067" cy="540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1035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8">
            <a:extLst>
              <a:ext uri="{FF2B5EF4-FFF2-40B4-BE49-F238E27FC236}">
                <a16:creationId xmlns:a16="http://schemas.microsoft.com/office/drawing/2014/main" id="{769C2887-A303-48AB-AE34-AA7A489868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82658" y="1975545"/>
            <a:ext cx="8737600" cy="4225230"/>
          </a:xfrm>
          <a:prstGeom prst="roundRect">
            <a:avLst>
              <a:gd name="adj" fmla="val 4274"/>
            </a:avLst>
          </a:prstGeom>
          <a:solidFill>
            <a:schemeClr val="bg1"/>
          </a:solidFill>
          <a:ln w="25400" algn="ctr">
            <a:solidFill>
              <a:srgbClr val="004EAC"/>
            </a:solidFill>
            <a:prstDash val="sysDash"/>
            <a:round/>
            <a:headEnd/>
            <a:tailEnd/>
          </a:ln>
        </p:spPr>
        <p:txBody>
          <a:bodyPr lIns="91418" tIns="45708" rIns="91418" bIns="45708" anchor="ctr"/>
          <a:lstStyle/>
          <a:p>
            <a:endParaRPr lang="zh-CN" altLang="en-US" sz="3600" dirty="0">
              <a:solidFill>
                <a:srgbClr val="CC0000"/>
              </a:solidFill>
            </a:endParaRPr>
          </a:p>
        </p:txBody>
      </p:sp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基本信息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2936603" y="4240674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5D45C78C-5DF4-4545-BADF-C0462BB04DB3}"/>
              </a:ext>
            </a:extLst>
          </p:cNvPr>
          <p:cNvSpPr/>
          <p:nvPr/>
        </p:nvSpPr>
        <p:spPr>
          <a:xfrm>
            <a:off x="2112104" y="2102061"/>
            <a:ext cx="8826829" cy="3901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社团名称：武汉理工大学电子科技协会</a:t>
            </a: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社团性质：科技创新类</a:t>
            </a: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成立时间：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2007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年</a:t>
            </a: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社团规模：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414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人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（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2020——2021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年度），线上注册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409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人</a:t>
            </a:r>
            <a:endParaRPr lang="en-US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                      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（电类：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317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人，非电类</a:t>
            </a:r>
            <a:r>
              <a:rPr lang="en-US" altLang="zh-CN" sz="2400" dirty="0">
                <a:solidFill>
                  <a:srgbClr val="085ABC"/>
                </a:solidFill>
                <a:cs typeface="+mn-ea"/>
              </a:rPr>
              <a:t>97</a:t>
            </a:r>
            <a:r>
              <a:rPr lang="zh-CN" altLang="en-US" sz="2400" dirty="0">
                <a:solidFill>
                  <a:srgbClr val="085ABC"/>
                </a:solidFill>
                <a:cs typeface="+mn-ea"/>
              </a:rPr>
              <a:t>人）</a:t>
            </a:r>
            <a:endParaRPr lang="zh-CN" altLang="zh-CN" sz="2400" dirty="0">
              <a:solidFill>
                <a:srgbClr val="085ABC"/>
              </a:solidFill>
              <a:cs typeface="+mn-ea"/>
            </a:endParaRP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指导单位：信息工程学院党委</a:t>
            </a:r>
          </a:p>
          <a:p>
            <a:pPr indent="355600">
              <a:lnSpc>
                <a:spcPct val="150000"/>
              </a:lnSpc>
              <a:spcAft>
                <a:spcPts val="0"/>
              </a:spcAft>
            </a:pPr>
            <a:r>
              <a:rPr kumimoji="1" lang="zh-CN" altLang="en-US" sz="2400" dirty="0">
                <a:solidFill>
                  <a:srgbClr val="CC0000"/>
                </a:solidFill>
                <a:latin typeface="黑体" pitchFamily="49" charset="-122"/>
                <a:ea typeface="黑体" pitchFamily="49" charset="-122"/>
              </a:rPr>
              <a:t>■</a:t>
            </a:r>
            <a:r>
              <a:rPr lang="zh-CN" altLang="zh-CN" sz="2400" dirty="0">
                <a:solidFill>
                  <a:srgbClr val="085ABC"/>
                </a:solidFill>
                <a:cs typeface="+mn-ea"/>
              </a:rPr>
              <a:t>指导教师：刘浩杰（所在单位：信息工程学院）</a:t>
            </a:r>
          </a:p>
        </p:txBody>
      </p:sp>
      <p:sp>
        <p:nvSpPr>
          <p:cNvPr id="17" name="矩形 8">
            <a:extLst>
              <a:ext uri="{FF2B5EF4-FFF2-40B4-BE49-F238E27FC236}">
                <a16:creationId xmlns:a16="http://schemas.microsoft.com/office/drawing/2014/main" id="{6140D31E-0833-4540-8812-F0C5F142F6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社团基本信息</a:t>
            </a:r>
          </a:p>
        </p:txBody>
      </p:sp>
    </p:spTree>
    <p:extLst>
      <p:ext uri="{BB962C8B-B14F-4D97-AF65-F5344CB8AC3E}">
        <p14:creationId xmlns:p14="http://schemas.microsoft.com/office/powerpoint/2010/main" val="104192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干部骨架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3012712" y="3893445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31" name="图片 30">
            <a:extLst>
              <a:ext uri="{FF2B5EF4-FFF2-40B4-BE49-F238E27FC236}">
                <a16:creationId xmlns:a16="http://schemas.microsoft.com/office/drawing/2014/main" id="{D7AAB646-DC87-4C3F-A03D-9EDD68C06C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6509" y="5263022"/>
            <a:ext cx="1212682" cy="143221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1AC69B1-8C87-4800-AF4B-D0AA94CF2C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887" y="5344134"/>
            <a:ext cx="1202226" cy="137397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24EFC53-9E83-4C1A-BDAB-0687A9B35C0B}"/>
              </a:ext>
            </a:extLst>
          </p:cNvPr>
          <p:cNvSpPr txBox="1"/>
          <p:nvPr/>
        </p:nvSpPr>
        <p:spPr>
          <a:xfrm>
            <a:off x="1267462" y="1486903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第一社团负责人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卢意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F2D2A5A8-422A-4A65-BC19-07EEA0178160}"/>
              </a:ext>
            </a:extLst>
          </p:cNvPr>
          <p:cNvSpPr txBox="1"/>
          <p:nvPr/>
        </p:nvSpPr>
        <p:spPr>
          <a:xfrm>
            <a:off x="7232146" y="1495526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第五社团负责人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陈子昂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84D5FD86-CE55-4F3B-9729-A59BCD442B83}"/>
              </a:ext>
            </a:extLst>
          </p:cNvPr>
          <p:cNvSpPr txBox="1"/>
          <p:nvPr/>
        </p:nvSpPr>
        <p:spPr>
          <a:xfrm>
            <a:off x="5197035" y="1485440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第三社团负责人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甘云汉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94F09B1E-FC51-412B-BC34-99690EF97206}"/>
              </a:ext>
            </a:extLst>
          </p:cNvPr>
          <p:cNvSpPr txBox="1"/>
          <p:nvPr/>
        </p:nvSpPr>
        <p:spPr>
          <a:xfrm>
            <a:off x="3161924" y="1485440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第四社团负责人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吕游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E3FD59BA-44E3-43EA-9F69-AED0E4FA44B7}"/>
              </a:ext>
            </a:extLst>
          </p:cNvPr>
          <p:cNvSpPr txBox="1"/>
          <p:nvPr/>
        </p:nvSpPr>
        <p:spPr>
          <a:xfrm>
            <a:off x="9267257" y="1495526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第二社团负责人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陈红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AE1D1C-2E5B-4815-BF47-87CFA95517D0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122" y="2131770"/>
            <a:ext cx="1129449" cy="1335593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BA27D8D-4DC9-46B5-A924-3DEEF7644B4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39147" y="2141858"/>
            <a:ext cx="1299273" cy="1325506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702754F-5C5D-4FAC-9C4D-57AC42D3AD36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719" y="2105468"/>
            <a:ext cx="1146392" cy="1382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1725AF8-FD05-4DEB-A9EB-AFD3F6085659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4481" y="2141857"/>
            <a:ext cx="1222322" cy="1382887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0" name="图片 39">
            <a:extLst>
              <a:ext uri="{FF2B5EF4-FFF2-40B4-BE49-F238E27FC236}">
                <a16:creationId xmlns:a16="http://schemas.microsoft.com/office/drawing/2014/main" id="{F9A3C0B7-E5CA-4C4C-B1A9-244ED9922104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246" y="2093250"/>
            <a:ext cx="1178329" cy="1431494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1" name="brace_125044">
            <a:extLst>
              <a:ext uri="{FF2B5EF4-FFF2-40B4-BE49-F238E27FC236}">
                <a16:creationId xmlns:a16="http://schemas.microsoft.com/office/drawing/2014/main" id="{7C142108-6DDA-475B-B00A-F0186ABE5198}"/>
              </a:ext>
            </a:extLst>
          </p:cNvPr>
          <p:cNvSpPr/>
          <p:nvPr/>
        </p:nvSpPr>
        <p:spPr>
          <a:xfrm rot="16200000">
            <a:off x="2939318" y="2491276"/>
            <a:ext cx="264742" cy="2216916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4" h="4401">
                <a:moveTo>
                  <a:pt x="804" y="400"/>
                </a:moveTo>
                <a:lnTo>
                  <a:pt x="804" y="0"/>
                </a:lnTo>
                <a:cubicBezTo>
                  <a:pt x="601" y="0"/>
                  <a:pt x="331" y="106"/>
                  <a:pt x="184" y="343"/>
                </a:cubicBezTo>
                <a:cubicBezTo>
                  <a:pt x="0" y="642"/>
                  <a:pt x="115" y="971"/>
                  <a:pt x="199" y="1141"/>
                </a:cubicBezTo>
                <a:cubicBezTo>
                  <a:pt x="499" y="1739"/>
                  <a:pt x="85" y="2201"/>
                  <a:pt x="85" y="2201"/>
                </a:cubicBezTo>
                <a:cubicBezTo>
                  <a:pt x="85" y="2201"/>
                  <a:pt x="499" y="2662"/>
                  <a:pt x="199" y="3261"/>
                </a:cubicBezTo>
                <a:cubicBezTo>
                  <a:pt x="115" y="3430"/>
                  <a:pt x="0" y="3760"/>
                  <a:pt x="184" y="4059"/>
                </a:cubicBezTo>
                <a:cubicBezTo>
                  <a:pt x="331" y="4296"/>
                  <a:pt x="601" y="4401"/>
                  <a:pt x="804" y="4401"/>
                </a:cubicBezTo>
                <a:lnTo>
                  <a:pt x="804" y="4001"/>
                </a:lnTo>
                <a:cubicBezTo>
                  <a:pt x="712" y="4001"/>
                  <a:pt x="587" y="3949"/>
                  <a:pt x="525" y="3849"/>
                </a:cubicBezTo>
                <a:cubicBezTo>
                  <a:pt x="446" y="3721"/>
                  <a:pt x="499" y="3556"/>
                  <a:pt x="557" y="3439"/>
                </a:cubicBezTo>
                <a:cubicBezTo>
                  <a:pt x="736" y="3082"/>
                  <a:pt x="788" y="2784"/>
                  <a:pt x="736" y="2528"/>
                </a:cubicBezTo>
                <a:cubicBezTo>
                  <a:pt x="709" y="2398"/>
                  <a:pt x="656" y="2291"/>
                  <a:pt x="593" y="2201"/>
                </a:cubicBezTo>
                <a:cubicBezTo>
                  <a:pt x="656" y="2111"/>
                  <a:pt x="718" y="2004"/>
                  <a:pt x="745" y="1874"/>
                </a:cubicBezTo>
                <a:cubicBezTo>
                  <a:pt x="797" y="1617"/>
                  <a:pt x="736" y="1319"/>
                  <a:pt x="557" y="962"/>
                </a:cubicBezTo>
                <a:cubicBezTo>
                  <a:pt x="499" y="846"/>
                  <a:pt x="446" y="680"/>
                  <a:pt x="525" y="553"/>
                </a:cubicBezTo>
                <a:cubicBezTo>
                  <a:pt x="587" y="453"/>
                  <a:pt x="712" y="400"/>
                  <a:pt x="804" y="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24977E57-3C1C-492C-80F5-5F19142DC276}"/>
              </a:ext>
            </a:extLst>
          </p:cNvPr>
          <p:cNvSpPr txBox="1"/>
          <p:nvPr/>
        </p:nvSpPr>
        <p:spPr>
          <a:xfrm>
            <a:off x="2133304" y="3764749"/>
            <a:ext cx="18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对接技术部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</p:txBody>
      </p:sp>
      <p:sp>
        <p:nvSpPr>
          <p:cNvPr id="53" name="iconfont-11253-5327619">
            <a:extLst>
              <a:ext uri="{FF2B5EF4-FFF2-40B4-BE49-F238E27FC236}">
                <a16:creationId xmlns:a16="http://schemas.microsoft.com/office/drawing/2014/main" id="{610D1DA2-B856-436D-BB14-9B1358EC438A}"/>
              </a:ext>
            </a:extLst>
          </p:cNvPr>
          <p:cNvSpPr/>
          <p:nvPr/>
        </p:nvSpPr>
        <p:spPr>
          <a:xfrm rot="5400000">
            <a:off x="2783648" y="4087493"/>
            <a:ext cx="576080" cy="609685"/>
          </a:xfrm>
          <a:custGeom>
            <a:avLst/>
            <a:gdLst>
              <a:gd name="T0" fmla="*/ 8749 w 8749"/>
              <a:gd name="T1" fmla="*/ 4631 h 9260"/>
              <a:gd name="T2" fmla="*/ 8529 w 8749"/>
              <a:gd name="T3" fmla="*/ 5173 h 9260"/>
              <a:gd name="T4" fmla="*/ 4660 w 8749"/>
              <a:gd name="T5" fmla="*/ 9040 h 9260"/>
              <a:gd name="T6" fmla="*/ 4119 w 8749"/>
              <a:gd name="T7" fmla="*/ 9260 h 9260"/>
              <a:gd name="T8" fmla="*/ 3584 w 8749"/>
              <a:gd name="T9" fmla="*/ 9040 h 9260"/>
              <a:gd name="T10" fmla="*/ 3138 w 8749"/>
              <a:gd name="T11" fmla="*/ 8595 h 9260"/>
              <a:gd name="T12" fmla="*/ 2911 w 8749"/>
              <a:gd name="T13" fmla="*/ 8054 h 9260"/>
              <a:gd name="T14" fmla="*/ 3138 w 8749"/>
              <a:gd name="T15" fmla="*/ 7513 h 9260"/>
              <a:gd name="T16" fmla="*/ 4879 w 8749"/>
              <a:gd name="T17" fmla="*/ 5771 h 9260"/>
              <a:gd name="T18" fmla="*/ 696 w 8749"/>
              <a:gd name="T19" fmla="*/ 5771 h 9260"/>
              <a:gd name="T20" fmla="*/ 194 w 8749"/>
              <a:gd name="T21" fmla="*/ 5549 h 9260"/>
              <a:gd name="T22" fmla="*/ 0 w 8749"/>
              <a:gd name="T23" fmla="*/ 5011 h 9260"/>
              <a:gd name="T24" fmla="*/ 0 w 8749"/>
              <a:gd name="T25" fmla="*/ 4250 h 9260"/>
              <a:gd name="T26" fmla="*/ 194 w 8749"/>
              <a:gd name="T27" fmla="*/ 3713 h 9260"/>
              <a:gd name="T28" fmla="*/ 696 w 8749"/>
              <a:gd name="T29" fmla="*/ 3490 h 9260"/>
              <a:gd name="T30" fmla="*/ 4880 w 8749"/>
              <a:gd name="T31" fmla="*/ 3490 h 9260"/>
              <a:gd name="T32" fmla="*/ 3139 w 8749"/>
              <a:gd name="T33" fmla="*/ 1743 h 9260"/>
              <a:gd name="T34" fmla="*/ 2913 w 8749"/>
              <a:gd name="T35" fmla="*/ 1208 h 9260"/>
              <a:gd name="T36" fmla="*/ 3139 w 8749"/>
              <a:gd name="T37" fmla="*/ 672 h 9260"/>
              <a:gd name="T38" fmla="*/ 3585 w 8749"/>
              <a:gd name="T39" fmla="*/ 226 h 9260"/>
              <a:gd name="T40" fmla="*/ 4120 w 8749"/>
              <a:gd name="T41" fmla="*/ 0 h 9260"/>
              <a:gd name="T42" fmla="*/ 4661 w 8749"/>
              <a:gd name="T43" fmla="*/ 226 h 9260"/>
              <a:gd name="T44" fmla="*/ 8530 w 8749"/>
              <a:gd name="T45" fmla="*/ 4095 h 9260"/>
              <a:gd name="T46" fmla="*/ 8749 w 8749"/>
              <a:gd name="T47" fmla="*/ 4631 h 9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749" h="9260">
                <a:moveTo>
                  <a:pt x="8749" y="4631"/>
                </a:moveTo>
                <a:cubicBezTo>
                  <a:pt x="8749" y="4845"/>
                  <a:pt x="8675" y="5025"/>
                  <a:pt x="8529" y="5173"/>
                </a:cubicBezTo>
                <a:lnTo>
                  <a:pt x="4660" y="9040"/>
                </a:lnTo>
                <a:cubicBezTo>
                  <a:pt x="4505" y="9186"/>
                  <a:pt x="4325" y="9260"/>
                  <a:pt x="4119" y="9260"/>
                </a:cubicBezTo>
                <a:cubicBezTo>
                  <a:pt x="3916" y="9260"/>
                  <a:pt x="3739" y="9186"/>
                  <a:pt x="3584" y="9040"/>
                </a:cubicBezTo>
                <a:lnTo>
                  <a:pt x="3138" y="8595"/>
                </a:lnTo>
                <a:cubicBezTo>
                  <a:pt x="2986" y="8445"/>
                  <a:pt x="2911" y="8264"/>
                  <a:pt x="2911" y="8054"/>
                </a:cubicBezTo>
                <a:cubicBezTo>
                  <a:pt x="2911" y="7844"/>
                  <a:pt x="2986" y="7664"/>
                  <a:pt x="3138" y="7513"/>
                </a:cubicBezTo>
                <a:lnTo>
                  <a:pt x="4879" y="5771"/>
                </a:lnTo>
                <a:lnTo>
                  <a:pt x="696" y="5771"/>
                </a:lnTo>
                <a:cubicBezTo>
                  <a:pt x="490" y="5771"/>
                  <a:pt x="323" y="5698"/>
                  <a:pt x="194" y="5549"/>
                </a:cubicBezTo>
                <a:cubicBezTo>
                  <a:pt x="65" y="5400"/>
                  <a:pt x="0" y="5221"/>
                  <a:pt x="0" y="5011"/>
                </a:cubicBezTo>
                <a:lnTo>
                  <a:pt x="0" y="4250"/>
                </a:lnTo>
                <a:cubicBezTo>
                  <a:pt x="0" y="4040"/>
                  <a:pt x="64" y="3861"/>
                  <a:pt x="194" y="3713"/>
                </a:cubicBezTo>
                <a:cubicBezTo>
                  <a:pt x="323" y="3564"/>
                  <a:pt x="490" y="3490"/>
                  <a:pt x="696" y="3490"/>
                </a:cubicBezTo>
                <a:lnTo>
                  <a:pt x="4880" y="3490"/>
                </a:lnTo>
                <a:lnTo>
                  <a:pt x="3139" y="1743"/>
                </a:lnTo>
                <a:cubicBezTo>
                  <a:pt x="2988" y="1600"/>
                  <a:pt x="2913" y="1421"/>
                  <a:pt x="2913" y="1208"/>
                </a:cubicBezTo>
                <a:cubicBezTo>
                  <a:pt x="2913" y="994"/>
                  <a:pt x="2988" y="815"/>
                  <a:pt x="3139" y="672"/>
                </a:cubicBezTo>
                <a:lnTo>
                  <a:pt x="3585" y="226"/>
                </a:lnTo>
                <a:cubicBezTo>
                  <a:pt x="3735" y="76"/>
                  <a:pt x="3914" y="0"/>
                  <a:pt x="4120" y="0"/>
                </a:cubicBezTo>
                <a:cubicBezTo>
                  <a:pt x="4330" y="0"/>
                  <a:pt x="4510" y="75"/>
                  <a:pt x="4661" y="226"/>
                </a:cubicBezTo>
                <a:lnTo>
                  <a:pt x="8530" y="4095"/>
                </a:lnTo>
                <a:cubicBezTo>
                  <a:pt x="8676" y="4235"/>
                  <a:pt x="8749" y="4413"/>
                  <a:pt x="8749" y="46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C94C0CB0-296E-4802-9ECC-7D92DC1C06BE}"/>
              </a:ext>
            </a:extLst>
          </p:cNvPr>
          <p:cNvSpPr txBox="1"/>
          <p:nvPr/>
        </p:nvSpPr>
        <p:spPr>
          <a:xfrm>
            <a:off x="2144581" y="4716727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技术部负责人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孟成</a:t>
            </a:r>
          </a:p>
        </p:txBody>
      </p:sp>
      <p:pic>
        <p:nvPicPr>
          <p:cNvPr id="42" name="图片 41">
            <a:extLst>
              <a:ext uri="{FF2B5EF4-FFF2-40B4-BE49-F238E27FC236}">
                <a16:creationId xmlns:a16="http://schemas.microsoft.com/office/drawing/2014/main" id="{C3B90485-36D1-417B-85E5-20D57FB0439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7649" y="5263022"/>
            <a:ext cx="1308077" cy="1426839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57" name="iconfont-11253-5327619">
            <a:extLst>
              <a:ext uri="{FF2B5EF4-FFF2-40B4-BE49-F238E27FC236}">
                <a16:creationId xmlns:a16="http://schemas.microsoft.com/office/drawing/2014/main" id="{F51C2523-A0DE-4455-ACD0-D0952194C2E2}"/>
              </a:ext>
            </a:extLst>
          </p:cNvPr>
          <p:cNvSpPr/>
          <p:nvPr/>
        </p:nvSpPr>
        <p:spPr>
          <a:xfrm rot="5400000">
            <a:off x="5822616" y="4082908"/>
            <a:ext cx="576080" cy="609685"/>
          </a:xfrm>
          <a:custGeom>
            <a:avLst/>
            <a:gdLst>
              <a:gd name="T0" fmla="*/ 8749 w 8749"/>
              <a:gd name="T1" fmla="*/ 4631 h 9260"/>
              <a:gd name="T2" fmla="*/ 8529 w 8749"/>
              <a:gd name="T3" fmla="*/ 5173 h 9260"/>
              <a:gd name="T4" fmla="*/ 4660 w 8749"/>
              <a:gd name="T5" fmla="*/ 9040 h 9260"/>
              <a:gd name="T6" fmla="*/ 4119 w 8749"/>
              <a:gd name="T7" fmla="*/ 9260 h 9260"/>
              <a:gd name="T8" fmla="*/ 3584 w 8749"/>
              <a:gd name="T9" fmla="*/ 9040 h 9260"/>
              <a:gd name="T10" fmla="*/ 3138 w 8749"/>
              <a:gd name="T11" fmla="*/ 8595 h 9260"/>
              <a:gd name="T12" fmla="*/ 2911 w 8749"/>
              <a:gd name="T13" fmla="*/ 8054 h 9260"/>
              <a:gd name="T14" fmla="*/ 3138 w 8749"/>
              <a:gd name="T15" fmla="*/ 7513 h 9260"/>
              <a:gd name="T16" fmla="*/ 4879 w 8749"/>
              <a:gd name="T17" fmla="*/ 5771 h 9260"/>
              <a:gd name="T18" fmla="*/ 696 w 8749"/>
              <a:gd name="T19" fmla="*/ 5771 h 9260"/>
              <a:gd name="T20" fmla="*/ 194 w 8749"/>
              <a:gd name="T21" fmla="*/ 5549 h 9260"/>
              <a:gd name="T22" fmla="*/ 0 w 8749"/>
              <a:gd name="T23" fmla="*/ 5011 h 9260"/>
              <a:gd name="T24" fmla="*/ 0 w 8749"/>
              <a:gd name="T25" fmla="*/ 4250 h 9260"/>
              <a:gd name="T26" fmla="*/ 194 w 8749"/>
              <a:gd name="T27" fmla="*/ 3713 h 9260"/>
              <a:gd name="T28" fmla="*/ 696 w 8749"/>
              <a:gd name="T29" fmla="*/ 3490 h 9260"/>
              <a:gd name="T30" fmla="*/ 4880 w 8749"/>
              <a:gd name="T31" fmla="*/ 3490 h 9260"/>
              <a:gd name="T32" fmla="*/ 3139 w 8749"/>
              <a:gd name="T33" fmla="*/ 1743 h 9260"/>
              <a:gd name="T34" fmla="*/ 2913 w 8749"/>
              <a:gd name="T35" fmla="*/ 1208 h 9260"/>
              <a:gd name="T36" fmla="*/ 3139 w 8749"/>
              <a:gd name="T37" fmla="*/ 672 h 9260"/>
              <a:gd name="T38" fmla="*/ 3585 w 8749"/>
              <a:gd name="T39" fmla="*/ 226 h 9260"/>
              <a:gd name="T40" fmla="*/ 4120 w 8749"/>
              <a:gd name="T41" fmla="*/ 0 h 9260"/>
              <a:gd name="T42" fmla="*/ 4661 w 8749"/>
              <a:gd name="T43" fmla="*/ 226 h 9260"/>
              <a:gd name="T44" fmla="*/ 8530 w 8749"/>
              <a:gd name="T45" fmla="*/ 4095 h 9260"/>
              <a:gd name="T46" fmla="*/ 8749 w 8749"/>
              <a:gd name="T47" fmla="*/ 4631 h 9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749" h="9260">
                <a:moveTo>
                  <a:pt x="8749" y="4631"/>
                </a:moveTo>
                <a:cubicBezTo>
                  <a:pt x="8749" y="4845"/>
                  <a:pt x="8675" y="5025"/>
                  <a:pt x="8529" y="5173"/>
                </a:cubicBezTo>
                <a:lnTo>
                  <a:pt x="4660" y="9040"/>
                </a:lnTo>
                <a:cubicBezTo>
                  <a:pt x="4505" y="9186"/>
                  <a:pt x="4325" y="9260"/>
                  <a:pt x="4119" y="9260"/>
                </a:cubicBezTo>
                <a:cubicBezTo>
                  <a:pt x="3916" y="9260"/>
                  <a:pt x="3739" y="9186"/>
                  <a:pt x="3584" y="9040"/>
                </a:cubicBezTo>
                <a:lnTo>
                  <a:pt x="3138" y="8595"/>
                </a:lnTo>
                <a:cubicBezTo>
                  <a:pt x="2986" y="8445"/>
                  <a:pt x="2911" y="8264"/>
                  <a:pt x="2911" y="8054"/>
                </a:cubicBezTo>
                <a:cubicBezTo>
                  <a:pt x="2911" y="7844"/>
                  <a:pt x="2986" y="7664"/>
                  <a:pt x="3138" y="7513"/>
                </a:cubicBezTo>
                <a:lnTo>
                  <a:pt x="4879" y="5771"/>
                </a:lnTo>
                <a:lnTo>
                  <a:pt x="696" y="5771"/>
                </a:lnTo>
                <a:cubicBezTo>
                  <a:pt x="490" y="5771"/>
                  <a:pt x="323" y="5698"/>
                  <a:pt x="194" y="5549"/>
                </a:cubicBezTo>
                <a:cubicBezTo>
                  <a:pt x="65" y="5400"/>
                  <a:pt x="0" y="5221"/>
                  <a:pt x="0" y="5011"/>
                </a:cubicBezTo>
                <a:lnTo>
                  <a:pt x="0" y="4250"/>
                </a:lnTo>
                <a:cubicBezTo>
                  <a:pt x="0" y="4040"/>
                  <a:pt x="64" y="3861"/>
                  <a:pt x="194" y="3713"/>
                </a:cubicBezTo>
                <a:cubicBezTo>
                  <a:pt x="323" y="3564"/>
                  <a:pt x="490" y="3490"/>
                  <a:pt x="696" y="3490"/>
                </a:cubicBezTo>
                <a:lnTo>
                  <a:pt x="4880" y="3490"/>
                </a:lnTo>
                <a:lnTo>
                  <a:pt x="3139" y="1743"/>
                </a:lnTo>
                <a:cubicBezTo>
                  <a:pt x="2988" y="1600"/>
                  <a:pt x="2913" y="1421"/>
                  <a:pt x="2913" y="1208"/>
                </a:cubicBezTo>
                <a:cubicBezTo>
                  <a:pt x="2913" y="994"/>
                  <a:pt x="2988" y="815"/>
                  <a:pt x="3139" y="672"/>
                </a:cubicBezTo>
                <a:lnTo>
                  <a:pt x="3585" y="226"/>
                </a:lnTo>
                <a:cubicBezTo>
                  <a:pt x="3735" y="76"/>
                  <a:pt x="3914" y="0"/>
                  <a:pt x="4120" y="0"/>
                </a:cubicBezTo>
                <a:cubicBezTo>
                  <a:pt x="4330" y="0"/>
                  <a:pt x="4510" y="75"/>
                  <a:pt x="4661" y="226"/>
                </a:cubicBezTo>
                <a:lnTo>
                  <a:pt x="8530" y="4095"/>
                </a:lnTo>
                <a:cubicBezTo>
                  <a:pt x="8676" y="4235"/>
                  <a:pt x="8749" y="4413"/>
                  <a:pt x="8749" y="46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7992608A-6FDF-4B27-BE55-28A6C4E5C034}"/>
              </a:ext>
            </a:extLst>
          </p:cNvPr>
          <p:cNvSpPr txBox="1"/>
          <p:nvPr/>
        </p:nvSpPr>
        <p:spPr>
          <a:xfrm>
            <a:off x="5157615" y="3663282"/>
            <a:ext cx="18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对接宣传部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58481D19-0B0B-4EA2-A0FB-E61EA1FA3FA7}"/>
              </a:ext>
            </a:extLst>
          </p:cNvPr>
          <p:cNvSpPr txBox="1"/>
          <p:nvPr/>
        </p:nvSpPr>
        <p:spPr>
          <a:xfrm>
            <a:off x="5157615" y="4682981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宣传部负责人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付冰雪</a:t>
            </a:r>
          </a:p>
        </p:txBody>
      </p:sp>
      <p:grpSp>
        <p:nvGrpSpPr>
          <p:cNvPr id="60" name="Group 20">
            <a:extLst>
              <a:ext uri="{FF2B5EF4-FFF2-40B4-BE49-F238E27FC236}">
                <a16:creationId xmlns:a16="http://schemas.microsoft.com/office/drawing/2014/main" id="{3926C812-BC65-4BDB-BF8F-653B2D6FAE6E}"/>
              </a:ext>
            </a:extLst>
          </p:cNvPr>
          <p:cNvGrpSpPr/>
          <p:nvPr/>
        </p:nvGrpSpPr>
        <p:grpSpPr>
          <a:xfrm>
            <a:off x="9208280" y="3956993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61" name="淘宝店chenying0907出品 42">
              <a:extLst>
                <a:ext uri="{FF2B5EF4-FFF2-40B4-BE49-F238E27FC236}">
                  <a16:creationId xmlns:a16="http://schemas.microsoft.com/office/drawing/2014/main" id="{F30971AF-9682-4DE8-A30D-E32200BCBB8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62" name="淘宝店chenying0907出品 43">
              <a:extLst>
                <a:ext uri="{FF2B5EF4-FFF2-40B4-BE49-F238E27FC236}">
                  <a16:creationId xmlns:a16="http://schemas.microsoft.com/office/drawing/2014/main" id="{1016CB09-903C-4299-B82C-A6739C433885}"/>
                </a:ext>
              </a:extLst>
            </p:cNvPr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sp>
        <p:nvSpPr>
          <p:cNvPr id="63" name="brace_125044">
            <a:extLst>
              <a:ext uri="{FF2B5EF4-FFF2-40B4-BE49-F238E27FC236}">
                <a16:creationId xmlns:a16="http://schemas.microsoft.com/office/drawing/2014/main" id="{2CEEF35D-6126-44B1-9080-0048BF117B8A}"/>
              </a:ext>
            </a:extLst>
          </p:cNvPr>
          <p:cNvSpPr/>
          <p:nvPr/>
        </p:nvSpPr>
        <p:spPr>
          <a:xfrm rot="16200000">
            <a:off x="9134886" y="2520769"/>
            <a:ext cx="264742" cy="2216916"/>
          </a:xfrm>
          <a:custGeom>
            <a:avLst/>
            <a:gdLst>
              <a:gd name="T0" fmla="*/ 407031 w 604011"/>
              <a:gd name="T1" fmla="*/ 407031 w 604011"/>
              <a:gd name="T2" fmla="*/ 407031 w 604011"/>
              <a:gd name="T3" fmla="*/ 407031 w 604011"/>
              <a:gd name="T4" fmla="*/ 407031 w 604011"/>
              <a:gd name="T5" fmla="*/ 407031 w 604011"/>
              <a:gd name="T6" fmla="*/ 407031 w 604011"/>
              <a:gd name="T7" fmla="*/ 407031 w 604011"/>
              <a:gd name="T8" fmla="*/ 407031 w 604011"/>
              <a:gd name="T9" fmla="*/ 407031 w 604011"/>
              <a:gd name="T10" fmla="*/ 407031 w 604011"/>
              <a:gd name="T11" fmla="*/ 407031 w 604011"/>
              <a:gd name="T12" fmla="*/ 407031 w 604011"/>
              <a:gd name="T13" fmla="*/ 407031 w 604011"/>
              <a:gd name="T14" fmla="*/ 407031 w 604011"/>
              <a:gd name="T15" fmla="*/ 407031 w 604011"/>
              <a:gd name="T16" fmla="*/ 407031 w 604011"/>
              <a:gd name="T17" fmla="*/ 407031 w 604011"/>
              <a:gd name="T18" fmla="*/ 407031 w 604011"/>
              <a:gd name="T19" fmla="*/ 407031 w 604011"/>
              <a:gd name="T20" fmla="*/ 407031 w 604011"/>
              <a:gd name="T21" fmla="*/ 407031 w 604011"/>
              <a:gd name="T22" fmla="*/ 407031 w 604011"/>
              <a:gd name="T23" fmla="*/ 407031 w 604011"/>
              <a:gd name="T24" fmla="*/ 407031 w 604011"/>
              <a:gd name="T25" fmla="*/ 407031 w 604011"/>
              <a:gd name="T26" fmla="*/ 407031 w 604011"/>
              <a:gd name="T27" fmla="*/ 407031 w 604011"/>
              <a:gd name="T28" fmla="*/ 407031 w 604011"/>
              <a:gd name="T29" fmla="*/ 407031 w 604011"/>
              <a:gd name="T30" fmla="*/ 407031 w 604011"/>
              <a:gd name="T31" fmla="*/ 407031 w 604011"/>
              <a:gd name="T32" fmla="*/ 407031 w 604011"/>
              <a:gd name="T33" fmla="*/ 407031 w 6040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804" h="4401">
                <a:moveTo>
                  <a:pt x="804" y="400"/>
                </a:moveTo>
                <a:lnTo>
                  <a:pt x="804" y="0"/>
                </a:lnTo>
                <a:cubicBezTo>
                  <a:pt x="601" y="0"/>
                  <a:pt x="331" y="106"/>
                  <a:pt x="184" y="343"/>
                </a:cubicBezTo>
                <a:cubicBezTo>
                  <a:pt x="0" y="642"/>
                  <a:pt x="115" y="971"/>
                  <a:pt x="199" y="1141"/>
                </a:cubicBezTo>
                <a:cubicBezTo>
                  <a:pt x="499" y="1739"/>
                  <a:pt x="85" y="2201"/>
                  <a:pt x="85" y="2201"/>
                </a:cubicBezTo>
                <a:cubicBezTo>
                  <a:pt x="85" y="2201"/>
                  <a:pt x="499" y="2662"/>
                  <a:pt x="199" y="3261"/>
                </a:cubicBezTo>
                <a:cubicBezTo>
                  <a:pt x="115" y="3430"/>
                  <a:pt x="0" y="3760"/>
                  <a:pt x="184" y="4059"/>
                </a:cubicBezTo>
                <a:cubicBezTo>
                  <a:pt x="331" y="4296"/>
                  <a:pt x="601" y="4401"/>
                  <a:pt x="804" y="4401"/>
                </a:cubicBezTo>
                <a:lnTo>
                  <a:pt x="804" y="4001"/>
                </a:lnTo>
                <a:cubicBezTo>
                  <a:pt x="712" y="4001"/>
                  <a:pt x="587" y="3949"/>
                  <a:pt x="525" y="3849"/>
                </a:cubicBezTo>
                <a:cubicBezTo>
                  <a:pt x="446" y="3721"/>
                  <a:pt x="499" y="3556"/>
                  <a:pt x="557" y="3439"/>
                </a:cubicBezTo>
                <a:cubicBezTo>
                  <a:pt x="736" y="3082"/>
                  <a:pt x="788" y="2784"/>
                  <a:pt x="736" y="2528"/>
                </a:cubicBezTo>
                <a:cubicBezTo>
                  <a:pt x="709" y="2398"/>
                  <a:pt x="656" y="2291"/>
                  <a:pt x="593" y="2201"/>
                </a:cubicBezTo>
                <a:cubicBezTo>
                  <a:pt x="656" y="2111"/>
                  <a:pt x="718" y="2004"/>
                  <a:pt x="745" y="1874"/>
                </a:cubicBezTo>
                <a:cubicBezTo>
                  <a:pt x="797" y="1617"/>
                  <a:pt x="736" y="1319"/>
                  <a:pt x="557" y="962"/>
                </a:cubicBezTo>
                <a:cubicBezTo>
                  <a:pt x="499" y="846"/>
                  <a:pt x="446" y="680"/>
                  <a:pt x="525" y="553"/>
                </a:cubicBezTo>
                <a:cubicBezTo>
                  <a:pt x="587" y="453"/>
                  <a:pt x="712" y="400"/>
                  <a:pt x="804" y="40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9FE291DA-B6A5-40FD-A46B-4004723D0C8D}"/>
              </a:ext>
            </a:extLst>
          </p:cNvPr>
          <p:cNvSpPr txBox="1"/>
          <p:nvPr/>
        </p:nvSpPr>
        <p:spPr>
          <a:xfrm>
            <a:off x="8328872" y="3772327"/>
            <a:ext cx="1876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对接组织部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</p:txBody>
      </p:sp>
      <p:sp>
        <p:nvSpPr>
          <p:cNvPr id="65" name="iconfont-11253-5327619">
            <a:extLst>
              <a:ext uri="{FF2B5EF4-FFF2-40B4-BE49-F238E27FC236}">
                <a16:creationId xmlns:a16="http://schemas.microsoft.com/office/drawing/2014/main" id="{D5ABC181-32BF-485B-87CA-425CF9A23330}"/>
              </a:ext>
            </a:extLst>
          </p:cNvPr>
          <p:cNvSpPr/>
          <p:nvPr/>
        </p:nvSpPr>
        <p:spPr>
          <a:xfrm rot="5400000">
            <a:off x="8990493" y="4082909"/>
            <a:ext cx="576080" cy="609685"/>
          </a:xfrm>
          <a:custGeom>
            <a:avLst/>
            <a:gdLst>
              <a:gd name="T0" fmla="*/ 8749 w 8749"/>
              <a:gd name="T1" fmla="*/ 4631 h 9260"/>
              <a:gd name="T2" fmla="*/ 8529 w 8749"/>
              <a:gd name="T3" fmla="*/ 5173 h 9260"/>
              <a:gd name="T4" fmla="*/ 4660 w 8749"/>
              <a:gd name="T5" fmla="*/ 9040 h 9260"/>
              <a:gd name="T6" fmla="*/ 4119 w 8749"/>
              <a:gd name="T7" fmla="*/ 9260 h 9260"/>
              <a:gd name="T8" fmla="*/ 3584 w 8749"/>
              <a:gd name="T9" fmla="*/ 9040 h 9260"/>
              <a:gd name="T10" fmla="*/ 3138 w 8749"/>
              <a:gd name="T11" fmla="*/ 8595 h 9260"/>
              <a:gd name="T12" fmla="*/ 2911 w 8749"/>
              <a:gd name="T13" fmla="*/ 8054 h 9260"/>
              <a:gd name="T14" fmla="*/ 3138 w 8749"/>
              <a:gd name="T15" fmla="*/ 7513 h 9260"/>
              <a:gd name="T16" fmla="*/ 4879 w 8749"/>
              <a:gd name="T17" fmla="*/ 5771 h 9260"/>
              <a:gd name="T18" fmla="*/ 696 w 8749"/>
              <a:gd name="T19" fmla="*/ 5771 h 9260"/>
              <a:gd name="T20" fmla="*/ 194 w 8749"/>
              <a:gd name="T21" fmla="*/ 5549 h 9260"/>
              <a:gd name="T22" fmla="*/ 0 w 8749"/>
              <a:gd name="T23" fmla="*/ 5011 h 9260"/>
              <a:gd name="T24" fmla="*/ 0 w 8749"/>
              <a:gd name="T25" fmla="*/ 4250 h 9260"/>
              <a:gd name="T26" fmla="*/ 194 w 8749"/>
              <a:gd name="T27" fmla="*/ 3713 h 9260"/>
              <a:gd name="T28" fmla="*/ 696 w 8749"/>
              <a:gd name="T29" fmla="*/ 3490 h 9260"/>
              <a:gd name="T30" fmla="*/ 4880 w 8749"/>
              <a:gd name="T31" fmla="*/ 3490 h 9260"/>
              <a:gd name="T32" fmla="*/ 3139 w 8749"/>
              <a:gd name="T33" fmla="*/ 1743 h 9260"/>
              <a:gd name="T34" fmla="*/ 2913 w 8749"/>
              <a:gd name="T35" fmla="*/ 1208 h 9260"/>
              <a:gd name="T36" fmla="*/ 3139 w 8749"/>
              <a:gd name="T37" fmla="*/ 672 h 9260"/>
              <a:gd name="T38" fmla="*/ 3585 w 8749"/>
              <a:gd name="T39" fmla="*/ 226 h 9260"/>
              <a:gd name="T40" fmla="*/ 4120 w 8749"/>
              <a:gd name="T41" fmla="*/ 0 h 9260"/>
              <a:gd name="T42" fmla="*/ 4661 w 8749"/>
              <a:gd name="T43" fmla="*/ 226 h 9260"/>
              <a:gd name="T44" fmla="*/ 8530 w 8749"/>
              <a:gd name="T45" fmla="*/ 4095 h 9260"/>
              <a:gd name="T46" fmla="*/ 8749 w 8749"/>
              <a:gd name="T47" fmla="*/ 4631 h 9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8749" h="9260">
                <a:moveTo>
                  <a:pt x="8749" y="4631"/>
                </a:moveTo>
                <a:cubicBezTo>
                  <a:pt x="8749" y="4845"/>
                  <a:pt x="8675" y="5025"/>
                  <a:pt x="8529" y="5173"/>
                </a:cubicBezTo>
                <a:lnTo>
                  <a:pt x="4660" y="9040"/>
                </a:lnTo>
                <a:cubicBezTo>
                  <a:pt x="4505" y="9186"/>
                  <a:pt x="4325" y="9260"/>
                  <a:pt x="4119" y="9260"/>
                </a:cubicBezTo>
                <a:cubicBezTo>
                  <a:pt x="3916" y="9260"/>
                  <a:pt x="3739" y="9186"/>
                  <a:pt x="3584" y="9040"/>
                </a:cubicBezTo>
                <a:lnTo>
                  <a:pt x="3138" y="8595"/>
                </a:lnTo>
                <a:cubicBezTo>
                  <a:pt x="2986" y="8445"/>
                  <a:pt x="2911" y="8264"/>
                  <a:pt x="2911" y="8054"/>
                </a:cubicBezTo>
                <a:cubicBezTo>
                  <a:pt x="2911" y="7844"/>
                  <a:pt x="2986" y="7664"/>
                  <a:pt x="3138" y="7513"/>
                </a:cubicBezTo>
                <a:lnTo>
                  <a:pt x="4879" y="5771"/>
                </a:lnTo>
                <a:lnTo>
                  <a:pt x="696" y="5771"/>
                </a:lnTo>
                <a:cubicBezTo>
                  <a:pt x="490" y="5771"/>
                  <a:pt x="323" y="5698"/>
                  <a:pt x="194" y="5549"/>
                </a:cubicBezTo>
                <a:cubicBezTo>
                  <a:pt x="65" y="5400"/>
                  <a:pt x="0" y="5221"/>
                  <a:pt x="0" y="5011"/>
                </a:cubicBezTo>
                <a:lnTo>
                  <a:pt x="0" y="4250"/>
                </a:lnTo>
                <a:cubicBezTo>
                  <a:pt x="0" y="4040"/>
                  <a:pt x="64" y="3861"/>
                  <a:pt x="194" y="3713"/>
                </a:cubicBezTo>
                <a:cubicBezTo>
                  <a:pt x="323" y="3564"/>
                  <a:pt x="490" y="3490"/>
                  <a:pt x="696" y="3490"/>
                </a:cubicBezTo>
                <a:lnTo>
                  <a:pt x="4880" y="3490"/>
                </a:lnTo>
                <a:lnTo>
                  <a:pt x="3139" y="1743"/>
                </a:lnTo>
                <a:cubicBezTo>
                  <a:pt x="2988" y="1600"/>
                  <a:pt x="2913" y="1421"/>
                  <a:pt x="2913" y="1208"/>
                </a:cubicBezTo>
                <a:cubicBezTo>
                  <a:pt x="2913" y="994"/>
                  <a:pt x="2988" y="815"/>
                  <a:pt x="3139" y="672"/>
                </a:cubicBezTo>
                <a:lnTo>
                  <a:pt x="3585" y="226"/>
                </a:lnTo>
                <a:cubicBezTo>
                  <a:pt x="3735" y="76"/>
                  <a:pt x="3914" y="0"/>
                  <a:pt x="4120" y="0"/>
                </a:cubicBezTo>
                <a:cubicBezTo>
                  <a:pt x="4330" y="0"/>
                  <a:pt x="4510" y="75"/>
                  <a:pt x="4661" y="226"/>
                </a:cubicBezTo>
                <a:lnTo>
                  <a:pt x="8530" y="4095"/>
                </a:lnTo>
                <a:cubicBezTo>
                  <a:pt x="8676" y="4235"/>
                  <a:pt x="8749" y="4413"/>
                  <a:pt x="8749" y="463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DFCA86AA-976A-4E87-830B-0DFE8EEFED7A}"/>
              </a:ext>
            </a:extLst>
          </p:cNvPr>
          <p:cNvSpPr txBox="1"/>
          <p:nvPr/>
        </p:nvSpPr>
        <p:spPr>
          <a:xfrm>
            <a:off x="8340148" y="4716143"/>
            <a:ext cx="18767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组织部负责人</a:t>
            </a:r>
            <a:endParaRPr lang="en-US" altLang="zh-CN" b="1" dirty="0">
              <a:solidFill>
                <a:srgbClr val="085ABC"/>
              </a:solidFill>
              <a:latin typeface="+mj-ea"/>
              <a:ea typeface="+mj-ea"/>
            </a:endParaRPr>
          </a:p>
          <a:p>
            <a:pPr algn="ctr"/>
            <a:r>
              <a:rPr lang="zh-CN" altLang="en-US" b="1" dirty="0">
                <a:solidFill>
                  <a:srgbClr val="085ABC"/>
                </a:solidFill>
                <a:latin typeface="+mj-ea"/>
                <a:ea typeface="+mj-ea"/>
              </a:rPr>
              <a:t>程志亮</a:t>
            </a:r>
          </a:p>
        </p:txBody>
      </p:sp>
      <p:sp>
        <p:nvSpPr>
          <p:cNvPr id="70" name="矩形 8">
            <a:extLst>
              <a:ext uri="{FF2B5EF4-FFF2-40B4-BE49-F238E27FC236}">
                <a16:creationId xmlns:a16="http://schemas.microsoft.com/office/drawing/2014/main" id="{66F11736-EF70-4138-A18F-B9FE67346E5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各部门各司其职、通力合作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6343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例会制度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2936603" y="4240674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690E51C1-2DB9-4B50-9433-237C812201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8000" y="2105166"/>
            <a:ext cx="9291876" cy="2849508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BE467ED1-090A-4D36-8561-F439E5737E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6573" y="1656433"/>
            <a:ext cx="8341419" cy="4150289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sp>
        <p:nvSpPr>
          <p:cNvPr id="19" name="矩形 8">
            <a:extLst>
              <a:ext uri="{FF2B5EF4-FFF2-40B4-BE49-F238E27FC236}">
                <a16:creationId xmlns:a16="http://schemas.microsoft.com/office/drawing/2014/main" id="{EC033DCC-6BEC-4ADD-9773-73564DDB2E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定期开展例会进行工作部署、工作总结</a:t>
            </a:r>
          </a:p>
        </p:txBody>
      </p:sp>
    </p:spTree>
    <p:extLst>
      <p:ext uri="{BB962C8B-B14F-4D97-AF65-F5344CB8AC3E}">
        <p14:creationId xmlns:p14="http://schemas.microsoft.com/office/powerpoint/2010/main" val="1158173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775393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例会制度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2936603" y="4240674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1B9AE1FD-8278-4F97-82DE-8BCF6A624DAB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700" y="1755989"/>
            <a:ext cx="3058631" cy="201784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107C4EE1-1C56-483A-97A0-E1C51A5F99B6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067" y="3860602"/>
            <a:ext cx="3971429" cy="265173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BA6BAF9B-2E9D-42A9-9A7C-94777416D204}"/>
              </a:ext>
            </a:extLst>
          </p:cNvPr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3510" y="1842754"/>
            <a:ext cx="3092775" cy="2461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359BBAC8-6131-42AD-B59D-2771CF1D040D}"/>
              </a:ext>
            </a:extLst>
          </p:cNvPr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2774" y="3707828"/>
            <a:ext cx="4145060" cy="295728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6" name="图片 15" descr="1225558ED0B7C834FEFE0F902242FC93">
            <a:extLst>
              <a:ext uri="{FF2B5EF4-FFF2-40B4-BE49-F238E27FC236}">
                <a16:creationId xmlns:a16="http://schemas.microsoft.com/office/drawing/2014/main" id="{F0DB5925-1968-4E79-A016-0EE9175C0123}"/>
              </a:ext>
            </a:extLst>
          </p:cNvPr>
          <p:cNvPicPr/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689" y="1755989"/>
            <a:ext cx="3898611" cy="28479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8" name="矩形 8">
            <a:extLst>
              <a:ext uri="{FF2B5EF4-FFF2-40B4-BE49-F238E27FC236}">
                <a16:creationId xmlns:a16="http://schemas.microsoft.com/office/drawing/2014/main" id="{8A4B64AC-67A0-4E53-BFA8-2E7C3B3C3A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定期开展例会进行工作部署、工作总结</a:t>
            </a:r>
          </a:p>
        </p:txBody>
      </p:sp>
    </p:spTree>
    <p:extLst>
      <p:ext uri="{BB962C8B-B14F-4D97-AF65-F5344CB8AC3E}">
        <p14:creationId xmlns:p14="http://schemas.microsoft.com/office/powerpoint/2010/main" val="176640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E7F4D69D-DB48-436A-818E-AC7C681E4CA8}"/>
              </a:ext>
            </a:extLst>
          </p:cNvPr>
          <p:cNvGrpSpPr/>
          <p:nvPr/>
        </p:nvGrpSpPr>
        <p:grpSpPr>
          <a:xfrm>
            <a:off x="713567" y="1689518"/>
            <a:ext cx="10845800" cy="4357272"/>
            <a:chOff x="713567" y="1457599"/>
            <a:chExt cx="10845800" cy="4357272"/>
          </a:xfrm>
        </p:grpSpPr>
        <p:grpSp>
          <p:nvGrpSpPr>
            <p:cNvPr id="43" name="îSlïḍe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  <a:extLst>
                <a:ext uri="{FF2B5EF4-FFF2-40B4-BE49-F238E27FC236}">
                  <a16:creationId xmlns:a16="http://schemas.microsoft.com/office/drawing/2014/main" id="{BA7BBC79-4072-4362-884E-C884FF463898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713567" y="1459531"/>
              <a:ext cx="10845800" cy="1075583"/>
              <a:chOff x="673100" y="1130300"/>
              <a:chExt cx="10845800" cy="1075583"/>
            </a:xfrm>
          </p:grpSpPr>
          <p:sp>
            <p:nvSpPr>
              <p:cNvPr id="49" name="iṡḻïḓé">
                <a:extLst>
                  <a:ext uri="{FF2B5EF4-FFF2-40B4-BE49-F238E27FC236}">
                    <a16:creationId xmlns:a16="http://schemas.microsoft.com/office/drawing/2014/main" id="{97C52F6C-7B4F-4E05-B2CB-F08B72C7C0DB}"/>
                  </a:ext>
                </a:extLst>
              </p:cNvPr>
              <p:cNvSpPr/>
              <p:nvPr/>
            </p:nvSpPr>
            <p:spPr bwMode="auto">
              <a:xfrm>
                <a:off x="673100" y="1758706"/>
                <a:ext cx="2695074" cy="447176"/>
              </a:xfrm>
              <a:custGeom>
                <a:avLst/>
                <a:gdLst>
                  <a:gd name="T0" fmla="*/ 2020 w 2022"/>
                  <a:gd name="T1" fmla="*/ 259 h 528"/>
                  <a:gd name="T2" fmla="*/ 1823 w 2022"/>
                  <a:gd name="T3" fmla="*/ 0 h 528"/>
                  <a:gd name="T4" fmla="*/ 2 w 2022"/>
                  <a:gd name="T5" fmla="*/ 0 h 528"/>
                  <a:gd name="T6" fmla="*/ 202 w 2022"/>
                  <a:gd name="T7" fmla="*/ 264 h 528"/>
                  <a:gd name="T8" fmla="*/ 0 w 2022"/>
                  <a:gd name="T9" fmla="*/ 528 h 528"/>
                  <a:gd name="T10" fmla="*/ 1821 w 2022"/>
                  <a:gd name="T11" fmla="*/ 528 h 528"/>
                  <a:gd name="T12" fmla="*/ 2020 w 2022"/>
                  <a:gd name="T13" fmla="*/ 266 h 528"/>
                  <a:gd name="T14" fmla="*/ 2022 w 2022"/>
                  <a:gd name="T15" fmla="*/ 264 h 528"/>
                  <a:gd name="T16" fmla="*/ 2020 w 2022"/>
                  <a:gd name="T17" fmla="*/ 259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2" h="528">
                    <a:moveTo>
                      <a:pt x="2020" y="259"/>
                    </a:moveTo>
                    <a:lnTo>
                      <a:pt x="1823" y="0"/>
                    </a:lnTo>
                    <a:lnTo>
                      <a:pt x="2" y="0"/>
                    </a:lnTo>
                    <a:lnTo>
                      <a:pt x="202" y="264"/>
                    </a:lnTo>
                    <a:lnTo>
                      <a:pt x="0" y="528"/>
                    </a:lnTo>
                    <a:lnTo>
                      <a:pt x="1821" y="528"/>
                    </a:lnTo>
                    <a:lnTo>
                      <a:pt x="2020" y="266"/>
                    </a:lnTo>
                    <a:lnTo>
                      <a:pt x="2022" y="264"/>
                    </a:lnTo>
                    <a:lnTo>
                      <a:pt x="2020" y="259"/>
                    </a:lnTo>
                    <a:close/>
                  </a:path>
                </a:pathLst>
              </a:custGeom>
              <a:solidFill>
                <a:srgbClr val="085AB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id-ID" sz="2400">
                  <a:solidFill>
                    <a:srgbClr val="085ABC"/>
                  </a:solidFill>
                </a:endParaRPr>
              </a:p>
            </p:txBody>
          </p:sp>
          <p:sp>
            <p:nvSpPr>
              <p:cNvPr id="50" name="ï$ľiḑe">
                <a:extLst>
                  <a:ext uri="{FF2B5EF4-FFF2-40B4-BE49-F238E27FC236}">
                    <a16:creationId xmlns:a16="http://schemas.microsoft.com/office/drawing/2014/main" id="{5C9666B5-150B-48FA-829E-154D21203D76}"/>
                  </a:ext>
                </a:extLst>
              </p:cNvPr>
              <p:cNvSpPr/>
              <p:nvPr/>
            </p:nvSpPr>
            <p:spPr>
              <a:xfrm>
                <a:off x="1946837" y="1908552"/>
                <a:ext cx="147600" cy="147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id-ID" sz="2400"/>
              </a:p>
            </p:txBody>
          </p:sp>
          <p:sp>
            <p:nvSpPr>
              <p:cNvPr id="51" name="îṣḻîḋe">
                <a:extLst>
                  <a:ext uri="{FF2B5EF4-FFF2-40B4-BE49-F238E27FC236}">
                    <a16:creationId xmlns:a16="http://schemas.microsoft.com/office/drawing/2014/main" id="{3BB26DBB-BD86-4134-BF4C-15F603288BC8}"/>
                  </a:ext>
                </a:extLst>
              </p:cNvPr>
              <p:cNvSpPr/>
              <p:nvPr/>
            </p:nvSpPr>
            <p:spPr bwMode="auto">
              <a:xfrm>
                <a:off x="3386502" y="1758707"/>
                <a:ext cx="2695074" cy="447176"/>
              </a:xfrm>
              <a:custGeom>
                <a:avLst/>
                <a:gdLst>
                  <a:gd name="T0" fmla="*/ 2020 w 2022"/>
                  <a:gd name="T1" fmla="*/ 259 h 528"/>
                  <a:gd name="T2" fmla="*/ 1823 w 2022"/>
                  <a:gd name="T3" fmla="*/ 0 h 528"/>
                  <a:gd name="T4" fmla="*/ 2 w 2022"/>
                  <a:gd name="T5" fmla="*/ 0 h 528"/>
                  <a:gd name="T6" fmla="*/ 202 w 2022"/>
                  <a:gd name="T7" fmla="*/ 264 h 528"/>
                  <a:gd name="T8" fmla="*/ 0 w 2022"/>
                  <a:gd name="T9" fmla="*/ 528 h 528"/>
                  <a:gd name="T10" fmla="*/ 1821 w 2022"/>
                  <a:gd name="T11" fmla="*/ 528 h 528"/>
                  <a:gd name="T12" fmla="*/ 2020 w 2022"/>
                  <a:gd name="T13" fmla="*/ 266 h 528"/>
                  <a:gd name="T14" fmla="*/ 2022 w 2022"/>
                  <a:gd name="T15" fmla="*/ 264 h 528"/>
                  <a:gd name="T16" fmla="*/ 2020 w 2022"/>
                  <a:gd name="T17" fmla="*/ 259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2" h="528">
                    <a:moveTo>
                      <a:pt x="2020" y="259"/>
                    </a:moveTo>
                    <a:lnTo>
                      <a:pt x="1823" y="0"/>
                    </a:lnTo>
                    <a:lnTo>
                      <a:pt x="2" y="0"/>
                    </a:lnTo>
                    <a:lnTo>
                      <a:pt x="202" y="264"/>
                    </a:lnTo>
                    <a:lnTo>
                      <a:pt x="0" y="528"/>
                    </a:lnTo>
                    <a:lnTo>
                      <a:pt x="1821" y="528"/>
                    </a:lnTo>
                    <a:lnTo>
                      <a:pt x="2020" y="266"/>
                    </a:lnTo>
                    <a:lnTo>
                      <a:pt x="2022" y="264"/>
                    </a:lnTo>
                    <a:lnTo>
                      <a:pt x="2020" y="259"/>
                    </a:lnTo>
                    <a:close/>
                  </a:path>
                </a:pathLst>
              </a:custGeom>
              <a:solidFill>
                <a:srgbClr val="085AB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id-ID" sz="2400">
                  <a:solidFill>
                    <a:srgbClr val="085ABC"/>
                  </a:solidFill>
                </a:endParaRPr>
              </a:p>
            </p:txBody>
          </p:sp>
          <p:sp>
            <p:nvSpPr>
              <p:cNvPr id="52" name="íšľiḍé">
                <a:extLst>
                  <a:ext uri="{FF2B5EF4-FFF2-40B4-BE49-F238E27FC236}">
                    <a16:creationId xmlns:a16="http://schemas.microsoft.com/office/drawing/2014/main" id="{A327F465-9C61-4ABB-A0B9-705D46883B2E}"/>
                  </a:ext>
                </a:extLst>
              </p:cNvPr>
              <p:cNvSpPr/>
              <p:nvPr/>
            </p:nvSpPr>
            <p:spPr>
              <a:xfrm>
                <a:off x="4656733" y="1908554"/>
                <a:ext cx="147600" cy="147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id-ID" sz="2400"/>
              </a:p>
            </p:txBody>
          </p:sp>
          <p:sp>
            <p:nvSpPr>
              <p:cNvPr id="53" name="íṣļíďé">
                <a:extLst>
                  <a:ext uri="{FF2B5EF4-FFF2-40B4-BE49-F238E27FC236}">
                    <a16:creationId xmlns:a16="http://schemas.microsoft.com/office/drawing/2014/main" id="{FB2C6AE0-27B5-47B5-A8A6-41738C7DB596}"/>
                  </a:ext>
                </a:extLst>
              </p:cNvPr>
              <p:cNvSpPr/>
              <p:nvPr/>
            </p:nvSpPr>
            <p:spPr bwMode="auto">
              <a:xfrm>
                <a:off x="6113931" y="1758706"/>
                <a:ext cx="2695074" cy="447176"/>
              </a:xfrm>
              <a:custGeom>
                <a:avLst/>
                <a:gdLst>
                  <a:gd name="T0" fmla="*/ 2020 w 2022"/>
                  <a:gd name="T1" fmla="*/ 259 h 528"/>
                  <a:gd name="T2" fmla="*/ 1823 w 2022"/>
                  <a:gd name="T3" fmla="*/ 0 h 528"/>
                  <a:gd name="T4" fmla="*/ 2 w 2022"/>
                  <a:gd name="T5" fmla="*/ 0 h 528"/>
                  <a:gd name="T6" fmla="*/ 202 w 2022"/>
                  <a:gd name="T7" fmla="*/ 264 h 528"/>
                  <a:gd name="T8" fmla="*/ 0 w 2022"/>
                  <a:gd name="T9" fmla="*/ 528 h 528"/>
                  <a:gd name="T10" fmla="*/ 1821 w 2022"/>
                  <a:gd name="T11" fmla="*/ 528 h 528"/>
                  <a:gd name="T12" fmla="*/ 2020 w 2022"/>
                  <a:gd name="T13" fmla="*/ 266 h 528"/>
                  <a:gd name="T14" fmla="*/ 2022 w 2022"/>
                  <a:gd name="T15" fmla="*/ 264 h 528"/>
                  <a:gd name="T16" fmla="*/ 2020 w 2022"/>
                  <a:gd name="T17" fmla="*/ 259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2" h="528">
                    <a:moveTo>
                      <a:pt x="2020" y="259"/>
                    </a:moveTo>
                    <a:lnTo>
                      <a:pt x="1823" y="0"/>
                    </a:lnTo>
                    <a:lnTo>
                      <a:pt x="2" y="0"/>
                    </a:lnTo>
                    <a:lnTo>
                      <a:pt x="202" y="264"/>
                    </a:lnTo>
                    <a:lnTo>
                      <a:pt x="0" y="528"/>
                    </a:lnTo>
                    <a:lnTo>
                      <a:pt x="1821" y="528"/>
                    </a:lnTo>
                    <a:lnTo>
                      <a:pt x="2020" y="266"/>
                    </a:lnTo>
                    <a:lnTo>
                      <a:pt x="2022" y="264"/>
                    </a:lnTo>
                    <a:lnTo>
                      <a:pt x="2020" y="259"/>
                    </a:lnTo>
                    <a:close/>
                  </a:path>
                </a:pathLst>
              </a:custGeom>
              <a:solidFill>
                <a:srgbClr val="085AB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id-ID" sz="2400"/>
              </a:p>
            </p:txBody>
          </p:sp>
          <p:sp>
            <p:nvSpPr>
              <p:cNvPr id="54" name="ïṩļîdé">
                <a:extLst>
                  <a:ext uri="{FF2B5EF4-FFF2-40B4-BE49-F238E27FC236}">
                    <a16:creationId xmlns:a16="http://schemas.microsoft.com/office/drawing/2014/main" id="{2676A659-0FE8-4ABA-86CB-DE6685AADA2B}"/>
                  </a:ext>
                </a:extLst>
              </p:cNvPr>
              <p:cNvSpPr/>
              <p:nvPr/>
            </p:nvSpPr>
            <p:spPr>
              <a:xfrm>
                <a:off x="7387668" y="1908553"/>
                <a:ext cx="147600" cy="147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id-ID" sz="2400"/>
              </a:p>
            </p:txBody>
          </p:sp>
          <p:sp>
            <p:nvSpPr>
              <p:cNvPr id="55" name="iṣlíḋê">
                <a:extLst>
                  <a:ext uri="{FF2B5EF4-FFF2-40B4-BE49-F238E27FC236}">
                    <a16:creationId xmlns:a16="http://schemas.microsoft.com/office/drawing/2014/main" id="{118D659A-4622-4F3C-AA8E-9DE71A126FDD}"/>
                  </a:ext>
                </a:extLst>
              </p:cNvPr>
              <p:cNvSpPr/>
              <p:nvPr/>
            </p:nvSpPr>
            <p:spPr bwMode="auto">
              <a:xfrm>
                <a:off x="8823826" y="1758707"/>
                <a:ext cx="2695074" cy="447176"/>
              </a:xfrm>
              <a:custGeom>
                <a:avLst/>
                <a:gdLst>
                  <a:gd name="T0" fmla="*/ 2020 w 2022"/>
                  <a:gd name="T1" fmla="*/ 259 h 528"/>
                  <a:gd name="T2" fmla="*/ 1823 w 2022"/>
                  <a:gd name="T3" fmla="*/ 0 h 528"/>
                  <a:gd name="T4" fmla="*/ 2 w 2022"/>
                  <a:gd name="T5" fmla="*/ 0 h 528"/>
                  <a:gd name="T6" fmla="*/ 202 w 2022"/>
                  <a:gd name="T7" fmla="*/ 264 h 528"/>
                  <a:gd name="T8" fmla="*/ 0 w 2022"/>
                  <a:gd name="T9" fmla="*/ 528 h 528"/>
                  <a:gd name="T10" fmla="*/ 1821 w 2022"/>
                  <a:gd name="T11" fmla="*/ 528 h 528"/>
                  <a:gd name="T12" fmla="*/ 2020 w 2022"/>
                  <a:gd name="T13" fmla="*/ 266 h 528"/>
                  <a:gd name="T14" fmla="*/ 2022 w 2022"/>
                  <a:gd name="T15" fmla="*/ 264 h 528"/>
                  <a:gd name="T16" fmla="*/ 2020 w 2022"/>
                  <a:gd name="T17" fmla="*/ 259 h 5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022" h="528">
                    <a:moveTo>
                      <a:pt x="2020" y="259"/>
                    </a:moveTo>
                    <a:lnTo>
                      <a:pt x="1823" y="0"/>
                    </a:lnTo>
                    <a:lnTo>
                      <a:pt x="2" y="0"/>
                    </a:lnTo>
                    <a:lnTo>
                      <a:pt x="202" y="264"/>
                    </a:lnTo>
                    <a:lnTo>
                      <a:pt x="0" y="528"/>
                    </a:lnTo>
                    <a:lnTo>
                      <a:pt x="1821" y="528"/>
                    </a:lnTo>
                    <a:lnTo>
                      <a:pt x="2020" y="266"/>
                    </a:lnTo>
                    <a:lnTo>
                      <a:pt x="2022" y="264"/>
                    </a:lnTo>
                    <a:lnTo>
                      <a:pt x="2020" y="259"/>
                    </a:lnTo>
                    <a:close/>
                  </a:path>
                </a:pathLst>
              </a:custGeom>
              <a:solidFill>
                <a:srgbClr val="085ABC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rmAutofit lnSpcReduction="10000"/>
              </a:bodyPr>
              <a:lstStyle/>
              <a:p>
                <a:endParaRPr lang="id-ID" sz="2400"/>
              </a:p>
            </p:txBody>
          </p:sp>
          <p:sp>
            <p:nvSpPr>
              <p:cNvPr id="56" name="îṥḻïďé">
                <a:extLst>
                  <a:ext uri="{FF2B5EF4-FFF2-40B4-BE49-F238E27FC236}">
                    <a16:creationId xmlns:a16="http://schemas.microsoft.com/office/drawing/2014/main" id="{641378A6-12D3-4837-A3E3-9E8C67A9E939}"/>
                  </a:ext>
                </a:extLst>
              </p:cNvPr>
              <p:cNvSpPr/>
              <p:nvPr/>
            </p:nvSpPr>
            <p:spPr>
              <a:xfrm>
                <a:off x="10097563" y="1908554"/>
                <a:ext cx="147600" cy="147484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91440" tIns="45720" rIns="91440" bIns="45720" rtlCol="0" anchor="ctr">
                <a:normAutofit fontScale="25000" lnSpcReduction="20000"/>
              </a:bodyPr>
              <a:lstStyle/>
              <a:p>
                <a:pPr algn="ctr"/>
                <a:endParaRPr lang="id-ID" sz="2400"/>
              </a:p>
            </p:txBody>
          </p:sp>
          <p:sp>
            <p:nvSpPr>
              <p:cNvPr id="57" name="íśḷiḋê">
                <a:extLst>
                  <a:ext uri="{FF2B5EF4-FFF2-40B4-BE49-F238E27FC236}">
                    <a16:creationId xmlns:a16="http://schemas.microsoft.com/office/drawing/2014/main" id="{2EA38776-5958-4C68-9BA8-5B7D0EDCDA43}"/>
                  </a:ext>
                </a:extLst>
              </p:cNvPr>
              <p:cNvSpPr txBox="1"/>
              <p:nvPr/>
            </p:nvSpPr>
            <p:spPr>
              <a:xfrm>
                <a:off x="673100" y="1130300"/>
                <a:ext cx="2695074" cy="499399"/>
              </a:xfrm>
              <a:prstGeom prst="rect">
                <a:avLst/>
              </a:prstGeom>
            </p:spPr>
            <p:txBody>
              <a:bodyPr vert="horz" wrap="square" lIns="91440" tIns="45720" rIns="91440" bIns="45720" anchor="ctr">
                <a:normAutofit/>
              </a:bodyPr>
              <a:lstStyle/>
              <a:p>
                <a:pPr algn="ctr">
                  <a:spcBef>
                    <a:spcPct val="0"/>
                  </a:spcBef>
                </a:pPr>
                <a:r>
                  <a:rPr lang="zh-CN" altLang="en-US" sz="2400" b="1" dirty="0">
                    <a:solidFill>
                      <a:srgbClr val="085ABC"/>
                    </a:solidFill>
                  </a:rPr>
                  <a:t>活动策划</a:t>
                </a:r>
              </a:p>
            </p:txBody>
          </p:sp>
        </p:grpSp>
        <p:sp>
          <p:nvSpPr>
            <p:cNvPr id="84" name="íśḷiḋê">
              <a:extLst>
                <a:ext uri="{FF2B5EF4-FFF2-40B4-BE49-F238E27FC236}">
                  <a16:creationId xmlns:a16="http://schemas.microsoft.com/office/drawing/2014/main" id="{07103754-0523-42E6-8088-7300636833C6}"/>
                </a:ext>
              </a:extLst>
            </p:cNvPr>
            <p:cNvSpPr txBox="1"/>
            <p:nvPr/>
          </p:nvSpPr>
          <p:spPr>
            <a:xfrm>
              <a:off x="8864293" y="1457599"/>
              <a:ext cx="2695074" cy="49939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085ABC"/>
                  </a:solidFill>
                </a:rPr>
                <a:t>信息采集</a:t>
              </a:r>
            </a:p>
          </p:txBody>
        </p:sp>
        <p:sp>
          <p:nvSpPr>
            <p:cNvPr id="85" name="íśḷiḋê">
              <a:extLst>
                <a:ext uri="{FF2B5EF4-FFF2-40B4-BE49-F238E27FC236}">
                  <a16:creationId xmlns:a16="http://schemas.microsoft.com/office/drawing/2014/main" id="{6F7BE693-BC62-4549-9CEB-5D6FC68C9D94}"/>
                </a:ext>
              </a:extLst>
            </p:cNvPr>
            <p:cNvSpPr txBox="1"/>
            <p:nvPr/>
          </p:nvSpPr>
          <p:spPr>
            <a:xfrm>
              <a:off x="6122043" y="1461989"/>
              <a:ext cx="2695074" cy="49939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085ABC"/>
                  </a:solidFill>
                </a:rPr>
                <a:t>会议记录</a:t>
              </a:r>
            </a:p>
          </p:txBody>
        </p:sp>
        <p:sp>
          <p:nvSpPr>
            <p:cNvPr id="86" name="íśḷiḋê">
              <a:extLst>
                <a:ext uri="{FF2B5EF4-FFF2-40B4-BE49-F238E27FC236}">
                  <a16:creationId xmlns:a16="http://schemas.microsoft.com/office/drawing/2014/main" id="{7E1DC22A-CEC2-49C2-8315-0ABDA50DC1CE}"/>
                </a:ext>
              </a:extLst>
            </p:cNvPr>
            <p:cNvSpPr txBox="1"/>
            <p:nvPr/>
          </p:nvSpPr>
          <p:spPr>
            <a:xfrm>
              <a:off x="3342427" y="1478315"/>
              <a:ext cx="2695074" cy="499399"/>
            </a:xfrm>
            <a:prstGeom prst="rect">
              <a:avLst/>
            </a:prstGeom>
          </p:spPr>
          <p:txBody>
            <a:bodyPr vert="horz" wrap="square" lIns="91440" tIns="45720" rIns="91440" bIns="45720" anchor="ctr">
              <a:normAutofit/>
            </a:bodyPr>
            <a:lstStyle/>
            <a:p>
              <a:pPr algn="ctr">
                <a:spcBef>
                  <a:spcPct val="0"/>
                </a:spcBef>
              </a:pPr>
              <a:r>
                <a:rPr lang="zh-CN" altLang="en-US" sz="2400" b="1" dirty="0">
                  <a:solidFill>
                    <a:srgbClr val="085ABC"/>
                  </a:solidFill>
                </a:rPr>
                <a:t>通知拟写</a:t>
              </a:r>
            </a:p>
          </p:txBody>
        </p:sp>
        <p:pic>
          <p:nvPicPr>
            <p:cNvPr id="88" name="图片 87">
              <a:extLst>
                <a:ext uri="{FF2B5EF4-FFF2-40B4-BE49-F238E27FC236}">
                  <a16:creationId xmlns:a16="http://schemas.microsoft.com/office/drawing/2014/main" id="{6BCB7A54-C5F6-4C3D-9ADF-B425273E820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26471" y="2726812"/>
              <a:ext cx="2345483" cy="3088059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34573CDE-45C4-444A-AB0A-A570E474FE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79128" y="2958731"/>
            <a:ext cx="2408610" cy="3088059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41632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组织部</a:t>
              </a:r>
            </a:p>
          </p:txBody>
        </p:sp>
      </p:grpSp>
      <p:sp>
        <p:nvSpPr>
          <p:cNvPr id="44" name="矩形 8">
            <a:extLst>
              <a:ext uri="{FF2B5EF4-FFF2-40B4-BE49-F238E27FC236}">
                <a16:creationId xmlns:a16="http://schemas.microsoft.com/office/drawing/2014/main" id="{DAAE9D7C-ED97-430F-AB65-88A7DA905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组织部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协会活动经脉</a:t>
            </a:r>
          </a:p>
        </p:txBody>
      </p:sp>
      <p:pic>
        <p:nvPicPr>
          <p:cNvPr id="89" name="图片 88">
            <a:extLst>
              <a:ext uri="{FF2B5EF4-FFF2-40B4-BE49-F238E27FC236}">
                <a16:creationId xmlns:a16="http://schemas.microsoft.com/office/drawing/2014/main" id="{578C19C4-161D-4D26-8652-606FDF1734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1610" y="4214191"/>
            <a:ext cx="1349722" cy="2021509"/>
          </a:xfrm>
          <a:prstGeom prst="rect">
            <a:avLst/>
          </a:prstGeom>
        </p:spPr>
      </p:pic>
      <p:pic>
        <p:nvPicPr>
          <p:cNvPr id="90" name="图片 89">
            <a:extLst>
              <a:ext uri="{FF2B5EF4-FFF2-40B4-BE49-F238E27FC236}">
                <a16:creationId xmlns:a16="http://schemas.microsoft.com/office/drawing/2014/main" id="{FF2E47A8-E783-4892-922F-ADE36FB2964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12" y="2958731"/>
            <a:ext cx="2549335" cy="304620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871EA65-74FA-4D4D-8CA5-9077D0DAFB3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1421" y="2916881"/>
            <a:ext cx="2314108" cy="3129910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6297580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41632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宣传部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2936603" y="4240674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085ABC"/>
                </a:solidFill>
                <a:latin typeface="+mj-ea"/>
                <a:ea typeface="+mj-ea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rgbClr val="085ABC"/>
                </a:solidFill>
                <a:latin typeface="+mj-ea"/>
                <a:ea typeface="+mj-ea"/>
                <a:cs typeface="+mn-cs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912F09D-FAC7-4A0A-B7C0-1CA9AABAD95A}"/>
              </a:ext>
            </a:extLst>
          </p:cNvPr>
          <p:cNvGrpSpPr/>
          <p:nvPr/>
        </p:nvGrpSpPr>
        <p:grpSpPr>
          <a:xfrm>
            <a:off x="1182439" y="1483657"/>
            <a:ext cx="9385009" cy="3627023"/>
            <a:chOff x="1141083" y="1863349"/>
            <a:chExt cx="8898867" cy="3439143"/>
          </a:xfrm>
        </p:grpSpPr>
        <p:sp>
          <p:nvSpPr>
            <p:cNvPr id="13" name="PA_形状 4644">
              <a:extLst>
                <a:ext uri="{FF2B5EF4-FFF2-40B4-BE49-F238E27FC236}">
                  <a16:creationId xmlns:a16="http://schemas.microsoft.com/office/drawing/2014/main" id="{AA68B251-BB4B-447B-9737-B9D32163136E}"/>
                </a:ext>
              </a:extLst>
            </p:cNvPr>
            <p:cNvSpPr/>
            <p:nvPr>
              <p:custDataLst>
                <p:tags r:id="rId1"/>
              </p:custDataLst>
            </p:nvPr>
          </p:nvSpPr>
          <p:spPr>
            <a:xfrm>
              <a:off x="1141083" y="1863349"/>
              <a:ext cx="8898867" cy="340793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19359" extrusionOk="0">
                  <a:moveTo>
                    <a:pt x="0" y="11881"/>
                  </a:moveTo>
                  <a:cubicBezTo>
                    <a:pt x="1060" y="7692"/>
                    <a:pt x="3310" y="5945"/>
                    <a:pt x="5254" y="7796"/>
                  </a:cubicBezTo>
                  <a:cubicBezTo>
                    <a:pt x="7606" y="10036"/>
                    <a:pt x="8550" y="16859"/>
                    <a:pt x="10976" y="18786"/>
                  </a:cubicBezTo>
                  <a:cubicBezTo>
                    <a:pt x="14518" y="21600"/>
                    <a:pt x="17361" y="13534"/>
                    <a:pt x="19648" y="5955"/>
                  </a:cubicBezTo>
                  <a:cubicBezTo>
                    <a:pt x="20264" y="3912"/>
                    <a:pt x="20915" y="1926"/>
                    <a:pt x="21600" y="0"/>
                  </a:cubicBezTo>
                </a:path>
              </a:pathLst>
            </a:custGeom>
            <a:noFill/>
            <a:ln w="25400" cap="rnd" cmpd="sng" algn="ctr">
              <a:solidFill>
                <a:srgbClr val="A6A6A6"/>
              </a:solidFill>
              <a:prstDash val="dash"/>
              <a:miter lim="800000"/>
            </a:ln>
            <a:effectLst/>
          </p:spPr>
          <p:txBody>
            <a:bodyPr rtlCol="0" anchor="ctr"/>
            <a:lstStyle/>
            <a:p>
              <a:pPr algn="ctr" defTabSz="964303" fontAlgn="auto">
                <a:spcBef>
                  <a:spcPts val="0"/>
                </a:spcBef>
                <a:spcAft>
                  <a:spcPts val="0"/>
                </a:spcAft>
              </a:pPr>
              <a:endParaRPr sz="1899" kern="0">
                <a:solidFill>
                  <a:prstClr val="white"/>
                </a:solidFill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5D7DB81A-1F74-458D-8CCD-0A2BD88D0188}"/>
                </a:ext>
              </a:extLst>
            </p:cNvPr>
            <p:cNvGrpSpPr/>
            <p:nvPr/>
          </p:nvGrpSpPr>
          <p:grpSpPr>
            <a:xfrm>
              <a:off x="3474515" y="3272887"/>
              <a:ext cx="637306" cy="637308"/>
              <a:chOff x="3474515" y="3272887"/>
              <a:chExt cx="637306" cy="637308"/>
            </a:xfrm>
          </p:grpSpPr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539471CC-16E7-41C1-B57A-6BDA6073D204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3474515" y="3272887"/>
                <a:ext cx="637306" cy="637308"/>
              </a:xfrm>
              <a:prstGeom prst="ellipse">
                <a:avLst/>
              </a:prstGeom>
              <a:solidFill>
                <a:schemeClr val="accent3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4303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99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7" name="PA_任意多边形 36">
                <a:extLst>
                  <a:ext uri="{FF2B5EF4-FFF2-40B4-BE49-F238E27FC236}">
                    <a16:creationId xmlns:a16="http://schemas.microsoft.com/office/drawing/2014/main" id="{3E178B89-4CC2-4AE2-B70F-3BEAD3D4ED23}"/>
                  </a:ext>
                </a:extLst>
              </p:cNvPr>
              <p:cNvSpPr>
                <a:spLocks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3665220" y="3443746"/>
                <a:ext cx="263090" cy="246910"/>
              </a:xfrm>
              <a:custGeom>
                <a:avLst/>
                <a:gdLst>
                  <a:gd name="connsiteX0" fmla="*/ 65187 w 464323"/>
                  <a:gd name="connsiteY0" fmla="*/ 348457 h 435769"/>
                  <a:gd name="connsiteX1" fmla="*/ 399141 w 464323"/>
                  <a:gd name="connsiteY1" fmla="*/ 348457 h 435769"/>
                  <a:gd name="connsiteX2" fmla="*/ 406384 w 464323"/>
                  <a:gd name="connsiteY2" fmla="*/ 355601 h 435769"/>
                  <a:gd name="connsiteX3" fmla="*/ 399141 w 464323"/>
                  <a:gd name="connsiteY3" fmla="*/ 362744 h 435769"/>
                  <a:gd name="connsiteX4" fmla="*/ 65187 w 464323"/>
                  <a:gd name="connsiteY4" fmla="*/ 362744 h 435769"/>
                  <a:gd name="connsiteX5" fmla="*/ 57944 w 464323"/>
                  <a:gd name="connsiteY5" fmla="*/ 355601 h 435769"/>
                  <a:gd name="connsiteX6" fmla="*/ 65187 w 464323"/>
                  <a:gd name="connsiteY6" fmla="*/ 348457 h 435769"/>
                  <a:gd name="connsiteX7" fmla="*/ 65187 w 464323"/>
                  <a:gd name="connsiteY7" fmla="*/ 304800 h 435769"/>
                  <a:gd name="connsiteX8" fmla="*/ 399141 w 464323"/>
                  <a:gd name="connsiteY8" fmla="*/ 304800 h 435769"/>
                  <a:gd name="connsiteX9" fmla="*/ 406384 w 464323"/>
                  <a:gd name="connsiteY9" fmla="*/ 311944 h 435769"/>
                  <a:gd name="connsiteX10" fmla="*/ 399141 w 464323"/>
                  <a:gd name="connsiteY10" fmla="*/ 319087 h 435769"/>
                  <a:gd name="connsiteX11" fmla="*/ 65187 w 464323"/>
                  <a:gd name="connsiteY11" fmla="*/ 319087 h 435769"/>
                  <a:gd name="connsiteX12" fmla="*/ 57944 w 464323"/>
                  <a:gd name="connsiteY12" fmla="*/ 311944 h 435769"/>
                  <a:gd name="connsiteX13" fmla="*/ 65187 w 464323"/>
                  <a:gd name="connsiteY13" fmla="*/ 304800 h 435769"/>
                  <a:gd name="connsiteX14" fmla="*/ 65187 w 464323"/>
                  <a:gd name="connsiteY14" fmla="*/ 261144 h 435769"/>
                  <a:gd name="connsiteX15" fmla="*/ 399141 w 464323"/>
                  <a:gd name="connsiteY15" fmla="*/ 261144 h 435769"/>
                  <a:gd name="connsiteX16" fmla="*/ 406384 w 464323"/>
                  <a:gd name="connsiteY16" fmla="*/ 268288 h 435769"/>
                  <a:gd name="connsiteX17" fmla="*/ 399141 w 464323"/>
                  <a:gd name="connsiteY17" fmla="*/ 275431 h 435769"/>
                  <a:gd name="connsiteX18" fmla="*/ 65187 w 464323"/>
                  <a:gd name="connsiteY18" fmla="*/ 275431 h 435769"/>
                  <a:gd name="connsiteX19" fmla="*/ 57944 w 464323"/>
                  <a:gd name="connsiteY19" fmla="*/ 268288 h 435769"/>
                  <a:gd name="connsiteX20" fmla="*/ 65187 w 464323"/>
                  <a:gd name="connsiteY20" fmla="*/ 261144 h 435769"/>
                  <a:gd name="connsiteX21" fmla="*/ 65187 w 464323"/>
                  <a:gd name="connsiteY21" fmla="*/ 217488 h 435769"/>
                  <a:gd name="connsiteX22" fmla="*/ 399141 w 464323"/>
                  <a:gd name="connsiteY22" fmla="*/ 217488 h 435769"/>
                  <a:gd name="connsiteX23" fmla="*/ 406384 w 464323"/>
                  <a:gd name="connsiteY23" fmla="*/ 224632 h 435769"/>
                  <a:gd name="connsiteX24" fmla="*/ 399141 w 464323"/>
                  <a:gd name="connsiteY24" fmla="*/ 231775 h 435769"/>
                  <a:gd name="connsiteX25" fmla="*/ 65187 w 464323"/>
                  <a:gd name="connsiteY25" fmla="*/ 231775 h 435769"/>
                  <a:gd name="connsiteX26" fmla="*/ 57944 w 464323"/>
                  <a:gd name="connsiteY26" fmla="*/ 224632 h 435769"/>
                  <a:gd name="connsiteX27" fmla="*/ 65187 w 464323"/>
                  <a:gd name="connsiteY27" fmla="*/ 217488 h 435769"/>
                  <a:gd name="connsiteX28" fmla="*/ 224747 w 464323"/>
                  <a:gd name="connsiteY28" fmla="*/ 173832 h 435769"/>
                  <a:gd name="connsiteX29" fmla="*/ 399133 w 464323"/>
                  <a:gd name="connsiteY29" fmla="*/ 173832 h 435769"/>
                  <a:gd name="connsiteX30" fmla="*/ 406401 w 464323"/>
                  <a:gd name="connsiteY30" fmla="*/ 181373 h 435769"/>
                  <a:gd name="connsiteX31" fmla="*/ 399133 w 464323"/>
                  <a:gd name="connsiteY31" fmla="*/ 188912 h 435769"/>
                  <a:gd name="connsiteX32" fmla="*/ 224747 w 464323"/>
                  <a:gd name="connsiteY32" fmla="*/ 188912 h 435769"/>
                  <a:gd name="connsiteX33" fmla="*/ 217488 w 464323"/>
                  <a:gd name="connsiteY33" fmla="*/ 181373 h 435769"/>
                  <a:gd name="connsiteX34" fmla="*/ 224747 w 464323"/>
                  <a:gd name="connsiteY34" fmla="*/ 173832 h 435769"/>
                  <a:gd name="connsiteX35" fmla="*/ 224764 w 464323"/>
                  <a:gd name="connsiteY35" fmla="*/ 130175 h 435769"/>
                  <a:gd name="connsiteX36" fmla="*/ 297525 w 464323"/>
                  <a:gd name="connsiteY36" fmla="*/ 130175 h 435769"/>
                  <a:gd name="connsiteX37" fmla="*/ 304801 w 464323"/>
                  <a:gd name="connsiteY37" fmla="*/ 137716 h 435769"/>
                  <a:gd name="connsiteX38" fmla="*/ 297525 w 464323"/>
                  <a:gd name="connsiteY38" fmla="*/ 145256 h 435769"/>
                  <a:gd name="connsiteX39" fmla="*/ 224764 w 464323"/>
                  <a:gd name="connsiteY39" fmla="*/ 145256 h 435769"/>
                  <a:gd name="connsiteX40" fmla="*/ 217488 w 464323"/>
                  <a:gd name="connsiteY40" fmla="*/ 137716 h 435769"/>
                  <a:gd name="connsiteX41" fmla="*/ 224764 w 464323"/>
                  <a:gd name="connsiteY41" fmla="*/ 130175 h 435769"/>
                  <a:gd name="connsiteX42" fmla="*/ 87042 w 464323"/>
                  <a:gd name="connsiteY42" fmla="*/ 101402 h 435769"/>
                  <a:gd name="connsiteX43" fmla="*/ 87042 w 464323"/>
                  <a:gd name="connsiteY43" fmla="*/ 159743 h 435769"/>
                  <a:gd name="connsiteX44" fmla="*/ 159809 w 464323"/>
                  <a:gd name="connsiteY44" fmla="*/ 159743 h 435769"/>
                  <a:gd name="connsiteX45" fmla="*/ 159809 w 464323"/>
                  <a:gd name="connsiteY45" fmla="*/ 101402 h 435769"/>
                  <a:gd name="connsiteX46" fmla="*/ 224764 w 464323"/>
                  <a:gd name="connsiteY46" fmla="*/ 86519 h 435769"/>
                  <a:gd name="connsiteX47" fmla="*/ 297525 w 464323"/>
                  <a:gd name="connsiteY47" fmla="*/ 86519 h 435769"/>
                  <a:gd name="connsiteX48" fmla="*/ 304801 w 464323"/>
                  <a:gd name="connsiteY48" fmla="*/ 94060 h 435769"/>
                  <a:gd name="connsiteX49" fmla="*/ 297525 w 464323"/>
                  <a:gd name="connsiteY49" fmla="*/ 101599 h 435769"/>
                  <a:gd name="connsiteX50" fmla="*/ 224764 w 464323"/>
                  <a:gd name="connsiteY50" fmla="*/ 101599 h 435769"/>
                  <a:gd name="connsiteX51" fmla="*/ 217488 w 464323"/>
                  <a:gd name="connsiteY51" fmla="*/ 94060 h 435769"/>
                  <a:gd name="connsiteX52" fmla="*/ 224764 w 464323"/>
                  <a:gd name="connsiteY52" fmla="*/ 86519 h 435769"/>
                  <a:gd name="connsiteX53" fmla="*/ 72490 w 464323"/>
                  <a:gd name="connsiteY53" fmla="*/ 72232 h 435769"/>
                  <a:gd name="connsiteX54" fmla="*/ 174361 w 464323"/>
                  <a:gd name="connsiteY54" fmla="*/ 72232 h 435769"/>
                  <a:gd name="connsiteX55" fmla="*/ 188907 w 464323"/>
                  <a:gd name="connsiteY55" fmla="*/ 86817 h 435769"/>
                  <a:gd name="connsiteX56" fmla="*/ 188907 w 464323"/>
                  <a:gd name="connsiteY56" fmla="*/ 174328 h 435769"/>
                  <a:gd name="connsiteX57" fmla="*/ 174361 w 464323"/>
                  <a:gd name="connsiteY57" fmla="*/ 188908 h 435769"/>
                  <a:gd name="connsiteX58" fmla="*/ 72490 w 464323"/>
                  <a:gd name="connsiteY58" fmla="*/ 188908 h 435769"/>
                  <a:gd name="connsiteX59" fmla="*/ 57944 w 464323"/>
                  <a:gd name="connsiteY59" fmla="*/ 174328 h 435769"/>
                  <a:gd name="connsiteX60" fmla="*/ 57944 w 464323"/>
                  <a:gd name="connsiteY60" fmla="*/ 86817 h 435769"/>
                  <a:gd name="connsiteX61" fmla="*/ 72490 w 464323"/>
                  <a:gd name="connsiteY61" fmla="*/ 72232 h 435769"/>
                  <a:gd name="connsiteX62" fmla="*/ 348258 w 464323"/>
                  <a:gd name="connsiteY62" fmla="*/ 29051 h 435769"/>
                  <a:gd name="connsiteX63" fmla="*/ 348258 w 464323"/>
                  <a:gd name="connsiteY63" fmla="*/ 87154 h 435769"/>
                  <a:gd name="connsiteX64" fmla="*/ 348215 w 464323"/>
                  <a:gd name="connsiteY64" fmla="*/ 87154 h 435769"/>
                  <a:gd name="connsiteX65" fmla="*/ 377237 w 464323"/>
                  <a:gd name="connsiteY65" fmla="*/ 116205 h 435769"/>
                  <a:gd name="connsiteX66" fmla="*/ 391747 w 464323"/>
                  <a:gd name="connsiteY66" fmla="*/ 116205 h 435769"/>
                  <a:gd name="connsiteX67" fmla="*/ 435323 w 464323"/>
                  <a:gd name="connsiteY67" fmla="*/ 116205 h 435769"/>
                  <a:gd name="connsiteX68" fmla="*/ 43511 w 464323"/>
                  <a:gd name="connsiteY68" fmla="*/ 29051 h 435769"/>
                  <a:gd name="connsiteX69" fmla="*/ 29000 w 464323"/>
                  <a:gd name="connsiteY69" fmla="*/ 43577 h 435769"/>
                  <a:gd name="connsiteX70" fmla="*/ 29000 w 464323"/>
                  <a:gd name="connsiteY70" fmla="*/ 392192 h 435769"/>
                  <a:gd name="connsiteX71" fmla="*/ 43511 w 464323"/>
                  <a:gd name="connsiteY71" fmla="*/ 406718 h 435769"/>
                  <a:gd name="connsiteX72" fmla="*/ 420812 w 464323"/>
                  <a:gd name="connsiteY72" fmla="*/ 406718 h 435769"/>
                  <a:gd name="connsiteX73" fmla="*/ 435323 w 464323"/>
                  <a:gd name="connsiteY73" fmla="*/ 392192 h 435769"/>
                  <a:gd name="connsiteX74" fmla="*/ 435323 w 464323"/>
                  <a:gd name="connsiteY74" fmla="*/ 130731 h 435769"/>
                  <a:gd name="connsiteX75" fmla="*/ 391747 w 464323"/>
                  <a:gd name="connsiteY75" fmla="*/ 130731 h 435769"/>
                  <a:gd name="connsiteX76" fmla="*/ 377237 w 464323"/>
                  <a:gd name="connsiteY76" fmla="*/ 130731 h 435769"/>
                  <a:gd name="connsiteX77" fmla="*/ 333704 w 464323"/>
                  <a:gd name="connsiteY77" fmla="*/ 87154 h 435769"/>
                  <a:gd name="connsiteX78" fmla="*/ 333747 w 464323"/>
                  <a:gd name="connsiteY78" fmla="*/ 87154 h 435769"/>
                  <a:gd name="connsiteX79" fmla="*/ 333747 w 464323"/>
                  <a:gd name="connsiteY79" fmla="*/ 29051 h 435769"/>
                  <a:gd name="connsiteX80" fmla="*/ 43511 w 464323"/>
                  <a:gd name="connsiteY80" fmla="*/ 0 h 435769"/>
                  <a:gd name="connsiteX81" fmla="*/ 348258 w 464323"/>
                  <a:gd name="connsiteY81" fmla="*/ 0 h 435769"/>
                  <a:gd name="connsiteX82" fmla="*/ 368767 w 464323"/>
                  <a:gd name="connsiteY82" fmla="*/ 8493 h 435769"/>
                  <a:gd name="connsiteX83" fmla="*/ 455831 w 464323"/>
                  <a:gd name="connsiteY83" fmla="*/ 95647 h 435769"/>
                  <a:gd name="connsiteX84" fmla="*/ 464323 w 464323"/>
                  <a:gd name="connsiteY84" fmla="*/ 116205 h 435769"/>
                  <a:gd name="connsiteX85" fmla="*/ 464323 w 464323"/>
                  <a:gd name="connsiteY85" fmla="*/ 392192 h 435769"/>
                  <a:gd name="connsiteX86" fmla="*/ 420812 w 464323"/>
                  <a:gd name="connsiteY86" fmla="*/ 435769 h 435769"/>
                  <a:gd name="connsiteX87" fmla="*/ 43511 w 464323"/>
                  <a:gd name="connsiteY87" fmla="*/ 435769 h 435769"/>
                  <a:gd name="connsiteX88" fmla="*/ 0 w 464323"/>
                  <a:gd name="connsiteY88" fmla="*/ 392192 h 435769"/>
                  <a:gd name="connsiteX89" fmla="*/ 0 w 464323"/>
                  <a:gd name="connsiteY89" fmla="*/ 43577 h 435769"/>
                  <a:gd name="connsiteX90" fmla="*/ 43511 w 464323"/>
                  <a:gd name="connsiteY90" fmla="*/ 0 h 4357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</a:cxnLst>
                <a:rect l="l" t="t" r="r" b="b"/>
                <a:pathLst>
                  <a:path w="464323" h="435769">
                    <a:moveTo>
                      <a:pt x="65187" y="348457"/>
                    </a:moveTo>
                    <a:lnTo>
                      <a:pt x="399141" y="348457"/>
                    </a:lnTo>
                    <a:cubicBezTo>
                      <a:pt x="403125" y="348457"/>
                      <a:pt x="406384" y="351652"/>
                      <a:pt x="406384" y="355601"/>
                    </a:cubicBezTo>
                    <a:cubicBezTo>
                      <a:pt x="406384" y="359536"/>
                      <a:pt x="403125" y="362744"/>
                      <a:pt x="399141" y="362744"/>
                    </a:cubicBezTo>
                    <a:lnTo>
                      <a:pt x="65187" y="362744"/>
                    </a:lnTo>
                    <a:cubicBezTo>
                      <a:pt x="61187" y="362744"/>
                      <a:pt x="57944" y="359536"/>
                      <a:pt x="57944" y="355601"/>
                    </a:cubicBezTo>
                    <a:cubicBezTo>
                      <a:pt x="57944" y="351652"/>
                      <a:pt x="61187" y="348457"/>
                      <a:pt x="65187" y="348457"/>
                    </a:cubicBezTo>
                    <a:close/>
                    <a:moveTo>
                      <a:pt x="65187" y="304800"/>
                    </a:moveTo>
                    <a:lnTo>
                      <a:pt x="399141" y="304800"/>
                    </a:lnTo>
                    <a:cubicBezTo>
                      <a:pt x="403125" y="304800"/>
                      <a:pt x="406384" y="307995"/>
                      <a:pt x="406384" y="311944"/>
                    </a:cubicBezTo>
                    <a:cubicBezTo>
                      <a:pt x="406384" y="315879"/>
                      <a:pt x="403125" y="319087"/>
                      <a:pt x="399141" y="319087"/>
                    </a:cubicBezTo>
                    <a:lnTo>
                      <a:pt x="65187" y="319087"/>
                    </a:lnTo>
                    <a:cubicBezTo>
                      <a:pt x="61187" y="319087"/>
                      <a:pt x="57944" y="315879"/>
                      <a:pt x="57944" y="311944"/>
                    </a:cubicBezTo>
                    <a:cubicBezTo>
                      <a:pt x="57944" y="307995"/>
                      <a:pt x="61187" y="304800"/>
                      <a:pt x="65187" y="304800"/>
                    </a:cubicBezTo>
                    <a:close/>
                    <a:moveTo>
                      <a:pt x="65187" y="261144"/>
                    </a:moveTo>
                    <a:lnTo>
                      <a:pt x="399141" y="261144"/>
                    </a:lnTo>
                    <a:cubicBezTo>
                      <a:pt x="403125" y="261144"/>
                      <a:pt x="406384" y="264339"/>
                      <a:pt x="406384" y="268288"/>
                    </a:cubicBezTo>
                    <a:cubicBezTo>
                      <a:pt x="406384" y="272223"/>
                      <a:pt x="403125" y="275431"/>
                      <a:pt x="399141" y="275431"/>
                    </a:cubicBezTo>
                    <a:lnTo>
                      <a:pt x="65187" y="275431"/>
                    </a:lnTo>
                    <a:cubicBezTo>
                      <a:pt x="61187" y="275431"/>
                      <a:pt x="57944" y="272223"/>
                      <a:pt x="57944" y="268288"/>
                    </a:cubicBezTo>
                    <a:cubicBezTo>
                      <a:pt x="57944" y="264339"/>
                      <a:pt x="61187" y="261144"/>
                      <a:pt x="65187" y="261144"/>
                    </a:cubicBezTo>
                    <a:close/>
                    <a:moveTo>
                      <a:pt x="65187" y="217488"/>
                    </a:moveTo>
                    <a:lnTo>
                      <a:pt x="399141" y="217488"/>
                    </a:lnTo>
                    <a:cubicBezTo>
                      <a:pt x="403125" y="217488"/>
                      <a:pt x="406384" y="220683"/>
                      <a:pt x="406384" y="224632"/>
                    </a:cubicBezTo>
                    <a:cubicBezTo>
                      <a:pt x="406384" y="228580"/>
                      <a:pt x="403125" y="231775"/>
                      <a:pt x="399141" y="231775"/>
                    </a:cubicBezTo>
                    <a:lnTo>
                      <a:pt x="65187" y="231775"/>
                    </a:lnTo>
                    <a:cubicBezTo>
                      <a:pt x="61187" y="231775"/>
                      <a:pt x="57944" y="228580"/>
                      <a:pt x="57944" y="224632"/>
                    </a:cubicBezTo>
                    <a:cubicBezTo>
                      <a:pt x="57944" y="220683"/>
                      <a:pt x="61187" y="217488"/>
                      <a:pt x="65187" y="217488"/>
                    </a:cubicBezTo>
                    <a:close/>
                    <a:moveTo>
                      <a:pt x="224747" y="173832"/>
                    </a:moveTo>
                    <a:lnTo>
                      <a:pt x="399133" y="173832"/>
                    </a:lnTo>
                    <a:cubicBezTo>
                      <a:pt x="403130" y="173832"/>
                      <a:pt x="406401" y="177204"/>
                      <a:pt x="406401" y="181373"/>
                    </a:cubicBezTo>
                    <a:cubicBezTo>
                      <a:pt x="406401" y="185540"/>
                      <a:pt x="403130" y="188912"/>
                      <a:pt x="399133" y="188912"/>
                    </a:cubicBezTo>
                    <a:lnTo>
                      <a:pt x="224747" y="188912"/>
                    </a:lnTo>
                    <a:cubicBezTo>
                      <a:pt x="220715" y="188912"/>
                      <a:pt x="217488" y="185540"/>
                      <a:pt x="217488" y="181373"/>
                    </a:cubicBezTo>
                    <a:cubicBezTo>
                      <a:pt x="217488" y="177204"/>
                      <a:pt x="220715" y="173832"/>
                      <a:pt x="224747" y="173832"/>
                    </a:cubicBezTo>
                    <a:close/>
                    <a:moveTo>
                      <a:pt x="224764" y="130175"/>
                    </a:moveTo>
                    <a:lnTo>
                      <a:pt x="297525" y="130175"/>
                    </a:lnTo>
                    <a:cubicBezTo>
                      <a:pt x="301531" y="130175"/>
                      <a:pt x="304801" y="133548"/>
                      <a:pt x="304801" y="137716"/>
                    </a:cubicBezTo>
                    <a:cubicBezTo>
                      <a:pt x="304801" y="141884"/>
                      <a:pt x="301531" y="145256"/>
                      <a:pt x="297525" y="145256"/>
                    </a:cubicBezTo>
                    <a:lnTo>
                      <a:pt x="224764" y="145256"/>
                    </a:lnTo>
                    <a:cubicBezTo>
                      <a:pt x="220726" y="145256"/>
                      <a:pt x="217488" y="141884"/>
                      <a:pt x="217488" y="137716"/>
                    </a:cubicBezTo>
                    <a:cubicBezTo>
                      <a:pt x="217488" y="133548"/>
                      <a:pt x="220726" y="130175"/>
                      <a:pt x="224764" y="130175"/>
                    </a:cubicBezTo>
                    <a:close/>
                    <a:moveTo>
                      <a:pt x="87042" y="101402"/>
                    </a:moveTo>
                    <a:cubicBezTo>
                      <a:pt x="87042" y="101402"/>
                      <a:pt x="87042" y="159743"/>
                      <a:pt x="87042" y="159743"/>
                    </a:cubicBezTo>
                    <a:lnTo>
                      <a:pt x="159809" y="159743"/>
                    </a:lnTo>
                    <a:lnTo>
                      <a:pt x="159809" y="101402"/>
                    </a:lnTo>
                    <a:close/>
                    <a:moveTo>
                      <a:pt x="224764" y="86519"/>
                    </a:moveTo>
                    <a:lnTo>
                      <a:pt x="297525" y="86519"/>
                    </a:lnTo>
                    <a:cubicBezTo>
                      <a:pt x="301531" y="86519"/>
                      <a:pt x="304801" y="89891"/>
                      <a:pt x="304801" y="94060"/>
                    </a:cubicBezTo>
                    <a:cubicBezTo>
                      <a:pt x="304801" y="98227"/>
                      <a:pt x="301531" y="101599"/>
                      <a:pt x="297525" y="101599"/>
                    </a:cubicBezTo>
                    <a:lnTo>
                      <a:pt x="224764" y="101599"/>
                    </a:lnTo>
                    <a:cubicBezTo>
                      <a:pt x="220726" y="101599"/>
                      <a:pt x="217488" y="98227"/>
                      <a:pt x="217488" y="94060"/>
                    </a:cubicBezTo>
                    <a:cubicBezTo>
                      <a:pt x="217488" y="89891"/>
                      <a:pt x="220726" y="86519"/>
                      <a:pt x="224764" y="86519"/>
                    </a:cubicBezTo>
                    <a:close/>
                    <a:moveTo>
                      <a:pt x="72490" y="72232"/>
                    </a:moveTo>
                    <a:lnTo>
                      <a:pt x="174361" y="72232"/>
                    </a:lnTo>
                    <a:cubicBezTo>
                      <a:pt x="182401" y="72232"/>
                      <a:pt x="188907" y="78752"/>
                      <a:pt x="188907" y="86817"/>
                    </a:cubicBezTo>
                    <a:lnTo>
                      <a:pt x="188907" y="174328"/>
                    </a:lnTo>
                    <a:cubicBezTo>
                      <a:pt x="188907" y="182388"/>
                      <a:pt x="182401" y="188908"/>
                      <a:pt x="174361" y="188908"/>
                    </a:cubicBezTo>
                    <a:lnTo>
                      <a:pt x="72490" y="188908"/>
                    </a:lnTo>
                    <a:cubicBezTo>
                      <a:pt x="64450" y="188908"/>
                      <a:pt x="57944" y="182388"/>
                      <a:pt x="57944" y="174328"/>
                    </a:cubicBezTo>
                    <a:lnTo>
                      <a:pt x="57944" y="86817"/>
                    </a:lnTo>
                    <a:cubicBezTo>
                      <a:pt x="57944" y="78752"/>
                      <a:pt x="64450" y="72232"/>
                      <a:pt x="72490" y="72232"/>
                    </a:cubicBezTo>
                    <a:close/>
                    <a:moveTo>
                      <a:pt x="348258" y="29051"/>
                    </a:moveTo>
                    <a:lnTo>
                      <a:pt x="348258" y="87154"/>
                    </a:lnTo>
                    <a:lnTo>
                      <a:pt x="348215" y="87154"/>
                    </a:lnTo>
                    <a:cubicBezTo>
                      <a:pt x="348215" y="103172"/>
                      <a:pt x="361242" y="116205"/>
                      <a:pt x="377237" y="116205"/>
                    </a:cubicBezTo>
                    <a:lnTo>
                      <a:pt x="391747" y="116205"/>
                    </a:lnTo>
                    <a:cubicBezTo>
                      <a:pt x="391747" y="116205"/>
                      <a:pt x="435323" y="116205"/>
                      <a:pt x="435323" y="116205"/>
                    </a:cubicBezTo>
                    <a:close/>
                    <a:moveTo>
                      <a:pt x="43511" y="29051"/>
                    </a:moveTo>
                    <a:cubicBezTo>
                      <a:pt x="35492" y="29051"/>
                      <a:pt x="29000" y="35547"/>
                      <a:pt x="29000" y="43577"/>
                    </a:cubicBezTo>
                    <a:lnTo>
                      <a:pt x="29000" y="392192"/>
                    </a:lnTo>
                    <a:cubicBezTo>
                      <a:pt x="29000" y="400202"/>
                      <a:pt x="35492" y="406718"/>
                      <a:pt x="43511" y="406718"/>
                    </a:cubicBezTo>
                    <a:lnTo>
                      <a:pt x="420812" y="406718"/>
                    </a:lnTo>
                    <a:cubicBezTo>
                      <a:pt x="428830" y="406718"/>
                      <a:pt x="435323" y="400202"/>
                      <a:pt x="435323" y="392192"/>
                    </a:cubicBezTo>
                    <a:cubicBezTo>
                      <a:pt x="435323" y="392192"/>
                      <a:pt x="435323" y="130731"/>
                      <a:pt x="435323" y="130731"/>
                    </a:cubicBezTo>
                    <a:lnTo>
                      <a:pt x="391747" y="130731"/>
                    </a:lnTo>
                    <a:lnTo>
                      <a:pt x="377237" y="130731"/>
                    </a:lnTo>
                    <a:cubicBezTo>
                      <a:pt x="353202" y="130731"/>
                      <a:pt x="333704" y="111222"/>
                      <a:pt x="333704" y="87154"/>
                    </a:cubicBezTo>
                    <a:lnTo>
                      <a:pt x="333747" y="87154"/>
                    </a:lnTo>
                    <a:lnTo>
                      <a:pt x="333747" y="29051"/>
                    </a:lnTo>
                    <a:close/>
                    <a:moveTo>
                      <a:pt x="43511" y="0"/>
                    </a:moveTo>
                    <a:lnTo>
                      <a:pt x="348258" y="0"/>
                    </a:lnTo>
                    <a:cubicBezTo>
                      <a:pt x="355933" y="0"/>
                      <a:pt x="363328" y="3046"/>
                      <a:pt x="368767" y="8493"/>
                    </a:cubicBezTo>
                    <a:lnTo>
                      <a:pt x="455831" y="95647"/>
                    </a:lnTo>
                    <a:cubicBezTo>
                      <a:pt x="461270" y="101094"/>
                      <a:pt x="464323" y="108498"/>
                      <a:pt x="464323" y="116205"/>
                    </a:cubicBezTo>
                    <a:lnTo>
                      <a:pt x="464323" y="392192"/>
                    </a:lnTo>
                    <a:cubicBezTo>
                      <a:pt x="464323" y="416220"/>
                      <a:pt x="444803" y="435769"/>
                      <a:pt x="420812" y="435769"/>
                    </a:cubicBezTo>
                    <a:lnTo>
                      <a:pt x="43511" y="435769"/>
                    </a:lnTo>
                    <a:cubicBezTo>
                      <a:pt x="19520" y="435769"/>
                      <a:pt x="0" y="416220"/>
                      <a:pt x="0" y="392192"/>
                    </a:cubicBezTo>
                    <a:lnTo>
                      <a:pt x="0" y="43577"/>
                    </a:lnTo>
                    <a:cubicBezTo>
                      <a:pt x="0" y="19529"/>
                      <a:pt x="19520" y="0"/>
                      <a:pt x="43511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0091" tIns="20091" rIns="20091" bIns="20091" anchor="ctr">
                <a:noAutofit/>
              </a:bodyPr>
              <a:lstStyle/>
              <a:p>
                <a:pPr algn="ctr" defTabSz="241077" hangingPunct="0"/>
                <a:endParaRPr lang="en-US" sz="1583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50287900-5870-4BBD-8016-7DCBE316A941}"/>
                </a:ext>
              </a:extLst>
            </p:cNvPr>
            <p:cNvGrpSpPr/>
            <p:nvPr/>
          </p:nvGrpSpPr>
          <p:grpSpPr>
            <a:xfrm>
              <a:off x="4773002" y="4585396"/>
              <a:ext cx="637306" cy="637308"/>
              <a:chOff x="4773002" y="4585396"/>
              <a:chExt cx="637306" cy="637308"/>
            </a:xfrm>
          </p:grpSpPr>
          <p:sp>
            <p:nvSpPr>
              <p:cNvPr id="24" name="椭圆 23">
                <a:extLst>
                  <a:ext uri="{FF2B5EF4-FFF2-40B4-BE49-F238E27FC236}">
                    <a16:creationId xmlns:a16="http://schemas.microsoft.com/office/drawing/2014/main" id="{A0A4038D-2BEC-498E-A0E2-362178E308A8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4773002" y="4585396"/>
                <a:ext cx="637306" cy="637308"/>
              </a:xfrm>
              <a:prstGeom prst="ellipse">
                <a:avLst/>
              </a:prstGeom>
              <a:solidFill>
                <a:schemeClr val="accent1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4303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99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5" name="PA_任意多边形 38">
                <a:extLst>
                  <a:ext uri="{FF2B5EF4-FFF2-40B4-BE49-F238E27FC236}">
                    <a16:creationId xmlns:a16="http://schemas.microsoft.com/office/drawing/2014/main" id="{ECE51CC7-1E76-4A54-85EF-3F009DD6F2F1}"/>
                  </a:ext>
                </a:extLst>
              </p:cNvPr>
              <p:cNvSpPr>
                <a:spLocks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4969178" y="4761221"/>
                <a:ext cx="263098" cy="255456"/>
              </a:xfrm>
              <a:custGeom>
                <a:avLst/>
                <a:gdLst>
                  <a:gd name="connsiteX0" fmla="*/ 261540 w 464338"/>
                  <a:gd name="connsiteY0" fmla="*/ 246856 h 450850"/>
                  <a:gd name="connsiteX1" fmla="*/ 290512 w 464338"/>
                  <a:gd name="connsiteY1" fmla="*/ 276225 h 450850"/>
                  <a:gd name="connsiteX2" fmla="*/ 261540 w 464338"/>
                  <a:gd name="connsiteY2" fmla="*/ 305592 h 450850"/>
                  <a:gd name="connsiteX3" fmla="*/ 232568 w 464338"/>
                  <a:gd name="connsiteY3" fmla="*/ 276225 h 450850"/>
                  <a:gd name="connsiteX4" fmla="*/ 261540 w 464338"/>
                  <a:gd name="connsiteY4" fmla="*/ 246856 h 450850"/>
                  <a:gd name="connsiteX5" fmla="*/ 419120 w 464338"/>
                  <a:gd name="connsiteY5" fmla="*/ 213403 h 450850"/>
                  <a:gd name="connsiteX6" fmla="*/ 418654 w 464338"/>
                  <a:gd name="connsiteY6" fmla="*/ 214300 h 450850"/>
                  <a:gd name="connsiteX7" fmla="*/ 415019 w 464338"/>
                  <a:gd name="connsiteY7" fmla="*/ 221000 h 450850"/>
                  <a:gd name="connsiteX8" fmla="*/ 391786 w 464338"/>
                  <a:gd name="connsiteY8" fmla="*/ 232689 h 450850"/>
                  <a:gd name="connsiteX9" fmla="*/ 261191 w 464338"/>
                  <a:gd name="connsiteY9" fmla="*/ 232689 h 450850"/>
                  <a:gd name="connsiteX10" fmla="*/ 217652 w 464338"/>
                  <a:gd name="connsiteY10" fmla="*/ 276313 h 450850"/>
                  <a:gd name="connsiteX11" fmla="*/ 261191 w 464338"/>
                  <a:gd name="connsiteY11" fmla="*/ 319958 h 450850"/>
                  <a:gd name="connsiteX12" fmla="*/ 410319 w 464338"/>
                  <a:gd name="connsiteY12" fmla="*/ 319958 h 450850"/>
                  <a:gd name="connsiteX13" fmla="*/ 435303 w 464338"/>
                  <a:gd name="connsiteY13" fmla="*/ 261765 h 450850"/>
                  <a:gd name="connsiteX14" fmla="*/ 419120 w 464338"/>
                  <a:gd name="connsiteY14" fmla="*/ 213403 h 450850"/>
                  <a:gd name="connsiteX15" fmla="*/ 29019 w 464338"/>
                  <a:gd name="connsiteY15" fmla="*/ 141642 h 450850"/>
                  <a:gd name="connsiteX16" fmla="*/ 29019 w 464338"/>
                  <a:gd name="connsiteY16" fmla="*/ 370845 h 450850"/>
                  <a:gd name="connsiteX17" fmla="*/ 79807 w 464338"/>
                  <a:gd name="connsiteY17" fmla="*/ 421754 h 450850"/>
                  <a:gd name="connsiteX18" fmla="*/ 340998 w 464338"/>
                  <a:gd name="connsiteY18" fmla="*/ 421754 h 450850"/>
                  <a:gd name="connsiteX19" fmla="*/ 391786 w 464338"/>
                  <a:gd name="connsiteY19" fmla="*/ 370845 h 450850"/>
                  <a:gd name="connsiteX20" fmla="*/ 391786 w 464338"/>
                  <a:gd name="connsiteY20" fmla="*/ 349033 h 450850"/>
                  <a:gd name="connsiteX21" fmla="*/ 261191 w 464338"/>
                  <a:gd name="connsiteY21" fmla="*/ 349033 h 450850"/>
                  <a:gd name="connsiteX22" fmla="*/ 188633 w 464338"/>
                  <a:gd name="connsiteY22" fmla="*/ 276313 h 450850"/>
                  <a:gd name="connsiteX23" fmla="*/ 261191 w 464338"/>
                  <a:gd name="connsiteY23" fmla="*/ 203592 h 450850"/>
                  <a:gd name="connsiteX24" fmla="*/ 391786 w 464338"/>
                  <a:gd name="connsiteY24" fmla="*/ 203592 h 450850"/>
                  <a:gd name="connsiteX25" fmla="*/ 391786 w 464338"/>
                  <a:gd name="connsiteY25" fmla="*/ 174517 h 450850"/>
                  <a:gd name="connsiteX26" fmla="*/ 377266 w 464338"/>
                  <a:gd name="connsiteY26" fmla="*/ 159969 h 450850"/>
                  <a:gd name="connsiteX27" fmla="*/ 319228 w 464338"/>
                  <a:gd name="connsiteY27" fmla="*/ 159969 h 450850"/>
                  <a:gd name="connsiteX28" fmla="*/ 79807 w 464338"/>
                  <a:gd name="connsiteY28" fmla="*/ 159969 h 450850"/>
                  <a:gd name="connsiteX29" fmla="*/ 29019 w 464338"/>
                  <a:gd name="connsiteY29" fmla="*/ 141642 h 450850"/>
                  <a:gd name="connsiteX30" fmla="*/ 58016 w 464338"/>
                  <a:gd name="connsiteY30" fmla="*/ 116345 h 450850"/>
                  <a:gd name="connsiteX31" fmla="*/ 58016 w 464338"/>
                  <a:gd name="connsiteY31" fmla="*/ 125800 h 450850"/>
                  <a:gd name="connsiteX32" fmla="*/ 79807 w 464338"/>
                  <a:gd name="connsiteY32" fmla="*/ 130872 h 450850"/>
                  <a:gd name="connsiteX33" fmla="*/ 319228 w 464338"/>
                  <a:gd name="connsiteY33" fmla="*/ 130872 h 450850"/>
                  <a:gd name="connsiteX34" fmla="*/ 362745 w 464338"/>
                  <a:gd name="connsiteY34" fmla="*/ 130872 h 450850"/>
                  <a:gd name="connsiteX35" fmla="*/ 362745 w 464338"/>
                  <a:gd name="connsiteY35" fmla="*/ 116345 h 450850"/>
                  <a:gd name="connsiteX36" fmla="*/ 58016 w 464338"/>
                  <a:gd name="connsiteY36" fmla="*/ 116345 h 450850"/>
                  <a:gd name="connsiteX37" fmla="*/ 58016 w 464338"/>
                  <a:gd name="connsiteY37" fmla="*/ 87248 h 450850"/>
                  <a:gd name="connsiteX38" fmla="*/ 58016 w 464338"/>
                  <a:gd name="connsiteY38" fmla="*/ 101796 h 450850"/>
                  <a:gd name="connsiteX39" fmla="*/ 362745 w 464338"/>
                  <a:gd name="connsiteY39" fmla="*/ 101796 h 450850"/>
                  <a:gd name="connsiteX40" fmla="*/ 362745 w 464338"/>
                  <a:gd name="connsiteY40" fmla="*/ 87248 h 450850"/>
                  <a:gd name="connsiteX41" fmla="*/ 58016 w 464338"/>
                  <a:gd name="connsiteY41" fmla="*/ 58172 h 450850"/>
                  <a:gd name="connsiteX42" fmla="*/ 58016 w 464338"/>
                  <a:gd name="connsiteY42" fmla="*/ 72700 h 450850"/>
                  <a:gd name="connsiteX43" fmla="*/ 362745 w 464338"/>
                  <a:gd name="connsiteY43" fmla="*/ 72700 h 450850"/>
                  <a:gd name="connsiteX44" fmla="*/ 362745 w 464338"/>
                  <a:gd name="connsiteY44" fmla="*/ 58172 h 450850"/>
                  <a:gd name="connsiteX45" fmla="*/ 79807 w 464338"/>
                  <a:gd name="connsiteY45" fmla="*/ 29076 h 450850"/>
                  <a:gd name="connsiteX46" fmla="*/ 29019 w 464338"/>
                  <a:gd name="connsiteY46" fmla="*/ 79984 h 450850"/>
                  <a:gd name="connsiteX47" fmla="*/ 43517 w 464338"/>
                  <a:gd name="connsiteY47" fmla="*/ 115510 h 450850"/>
                  <a:gd name="connsiteX48" fmla="*/ 43517 w 464338"/>
                  <a:gd name="connsiteY48" fmla="*/ 87248 h 450850"/>
                  <a:gd name="connsiteX49" fmla="*/ 43517 w 464338"/>
                  <a:gd name="connsiteY49" fmla="*/ 58172 h 450850"/>
                  <a:gd name="connsiteX50" fmla="*/ 58016 w 464338"/>
                  <a:gd name="connsiteY50" fmla="*/ 43624 h 450850"/>
                  <a:gd name="connsiteX51" fmla="*/ 362745 w 464338"/>
                  <a:gd name="connsiteY51" fmla="*/ 43624 h 450850"/>
                  <a:gd name="connsiteX52" fmla="*/ 377266 w 464338"/>
                  <a:gd name="connsiteY52" fmla="*/ 58172 h 450850"/>
                  <a:gd name="connsiteX53" fmla="*/ 377266 w 464338"/>
                  <a:gd name="connsiteY53" fmla="*/ 87248 h 450850"/>
                  <a:gd name="connsiteX54" fmla="*/ 377266 w 464338"/>
                  <a:gd name="connsiteY54" fmla="*/ 116345 h 450850"/>
                  <a:gd name="connsiteX55" fmla="*/ 377266 w 464338"/>
                  <a:gd name="connsiteY55" fmla="*/ 130872 h 450850"/>
                  <a:gd name="connsiteX56" fmla="*/ 391786 w 464338"/>
                  <a:gd name="connsiteY56" fmla="*/ 133544 h 450850"/>
                  <a:gd name="connsiteX57" fmla="*/ 391786 w 464338"/>
                  <a:gd name="connsiteY57" fmla="*/ 87248 h 450850"/>
                  <a:gd name="connsiteX58" fmla="*/ 391786 w 464338"/>
                  <a:gd name="connsiteY58" fmla="*/ 79984 h 450850"/>
                  <a:gd name="connsiteX59" fmla="*/ 391786 w 464338"/>
                  <a:gd name="connsiteY59" fmla="*/ 43624 h 450850"/>
                  <a:gd name="connsiteX60" fmla="*/ 377266 w 464338"/>
                  <a:gd name="connsiteY60" fmla="*/ 29076 h 450850"/>
                  <a:gd name="connsiteX61" fmla="*/ 319228 w 464338"/>
                  <a:gd name="connsiteY61" fmla="*/ 29076 h 450850"/>
                  <a:gd name="connsiteX62" fmla="*/ 79807 w 464338"/>
                  <a:gd name="connsiteY62" fmla="*/ 0 h 450850"/>
                  <a:gd name="connsiteX63" fmla="*/ 319228 w 464338"/>
                  <a:gd name="connsiteY63" fmla="*/ 0 h 450850"/>
                  <a:gd name="connsiteX64" fmla="*/ 377266 w 464338"/>
                  <a:gd name="connsiteY64" fmla="*/ 0 h 450850"/>
                  <a:gd name="connsiteX65" fmla="*/ 420805 w 464338"/>
                  <a:gd name="connsiteY65" fmla="*/ 43624 h 450850"/>
                  <a:gd name="connsiteX66" fmla="*/ 420805 w 464338"/>
                  <a:gd name="connsiteY66" fmla="*/ 79984 h 450850"/>
                  <a:gd name="connsiteX67" fmla="*/ 420805 w 464338"/>
                  <a:gd name="connsiteY67" fmla="*/ 87248 h 450850"/>
                  <a:gd name="connsiteX68" fmla="*/ 420805 w 464338"/>
                  <a:gd name="connsiteY68" fmla="*/ 174517 h 450850"/>
                  <a:gd name="connsiteX69" fmla="*/ 420827 w 464338"/>
                  <a:gd name="connsiteY69" fmla="*/ 174517 h 450850"/>
                  <a:gd name="connsiteX70" fmla="*/ 420827 w 464338"/>
                  <a:gd name="connsiteY70" fmla="*/ 349033 h 450850"/>
                  <a:gd name="connsiteX71" fmla="*/ 420805 w 464338"/>
                  <a:gd name="connsiteY71" fmla="*/ 349033 h 450850"/>
                  <a:gd name="connsiteX72" fmla="*/ 420805 w 464338"/>
                  <a:gd name="connsiteY72" fmla="*/ 370845 h 450850"/>
                  <a:gd name="connsiteX73" fmla="*/ 340998 w 464338"/>
                  <a:gd name="connsiteY73" fmla="*/ 450850 h 450850"/>
                  <a:gd name="connsiteX74" fmla="*/ 79807 w 464338"/>
                  <a:gd name="connsiteY74" fmla="*/ 450850 h 450850"/>
                  <a:gd name="connsiteX75" fmla="*/ 0 w 464338"/>
                  <a:gd name="connsiteY75" fmla="*/ 370845 h 450850"/>
                  <a:gd name="connsiteX76" fmla="*/ 0 w 464338"/>
                  <a:gd name="connsiteY76" fmla="*/ 79984 h 450850"/>
                  <a:gd name="connsiteX77" fmla="*/ 79807 w 464338"/>
                  <a:gd name="connsiteY77" fmla="*/ 0 h 4508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</a:cxnLst>
                <a:rect l="l" t="t" r="r" b="b"/>
                <a:pathLst>
                  <a:path w="464338" h="450850">
                    <a:moveTo>
                      <a:pt x="261540" y="246856"/>
                    </a:moveTo>
                    <a:cubicBezTo>
                      <a:pt x="277531" y="246856"/>
                      <a:pt x="290512" y="260021"/>
                      <a:pt x="290512" y="276225"/>
                    </a:cubicBezTo>
                    <a:cubicBezTo>
                      <a:pt x="290512" y="292427"/>
                      <a:pt x="277531" y="305592"/>
                      <a:pt x="261540" y="305592"/>
                    </a:cubicBezTo>
                    <a:cubicBezTo>
                      <a:pt x="245546" y="305592"/>
                      <a:pt x="232568" y="292427"/>
                      <a:pt x="232568" y="276225"/>
                    </a:cubicBezTo>
                    <a:cubicBezTo>
                      <a:pt x="232568" y="260021"/>
                      <a:pt x="245546" y="246856"/>
                      <a:pt x="261540" y="246856"/>
                    </a:cubicBezTo>
                    <a:close/>
                    <a:moveTo>
                      <a:pt x="419120" y="213403"/>
                    </a:moveTo>
                    <a:cubicBezTo>
                      <a:pt x="419009" y="213716"/>
                      <a:pt x="418765" y="213966"/>
                      <a:pt x="418654" y="214300"/>
                    </a:cubicBezTo>
                    <a:cubicBezTo>
                      <a:pt x="417701" y="216680"/>
                      <a:pt x="416526" y="218976"/>
                      <a:pt x="415019" y="221000"/>
                    </a:cubicBezTo>
                    <a:cubicBezTo>
                      <a:pt x="409610" y="228222"/>
                      <a:pt x="400742" y="232564"/>
                      <a:pt x="391786" y="232689"/>
                    </a:cubicBezTo>
                    <a:lnTo>
                      <a:pt x="261191" y="232689"/>
                    </a:lnTo>
                    <a:cubicBezTo>
                      <a:pt x="237182" y="232689"/>
                      <a:pt x="217652" y="252268"/>
                      <a:pt x="217652" y="276313"/>
                    </a:cubicBezTo>
                    <a:cubicBezTo>
                      <a:pt x="217652" y="300379"/>
                      <a:pt x="237182" y="319958"/>
                      <a:pt x="261191" y="319958"/>
                    </a:cubicBezTo>
                    <a:lnTo>
                      <a:pt x="410319" y="319958"/>
                    </a:lnTo>
                    <a:cubicBezTo>
                      <a:pt x="426303" y="304888"/>
                      <a:pt x="435303" y="284140"/>
                      <a:pt x="435303" y="261765"/>
                    </a:cubicBezTo>
                    <a:cubicBezTo>
                      <a:pt x="435303" y="243918"/>
                      <a:pt x="429561" y="227095"/>
                      <a:pt x="419120" y="213403"/>
                    </a:cubicBezTo>
                    <a:close/>
                    <a:moveTo>
                      <a:pt x="29019" y="141642"/>
                    </a:moveTo>
                    <a:lnTo>
                      <a:pt x="29019" y="370845"/>
                    </a:lnTo>
                    <a:cubicBezTo>
                      <a:pt x="29019" y="398961"/>
                      <a:pt x="51742" y="421754"/>
                      <a:pt x="79807" y="421754"/>
                    </a:cubicBezTo>
                    <a:lnTo>
                      <a:pt x="340998" y="421754"/>
                    </a:lnTo>
                    <a:cubicBezTo>
                      <a:pt x="369041" y="421754"/>
                      <a:pt x="391786" y="398961"/>
                      <a:pt x="391786" y="370845"/>
                    </a:cubicBezTo>
                    <a:cubicBezTo>
                      <a:pt x="391786" y="370845"/>
                      <a:pt x="391786" y="349033"/>
                      <a:pt x="391786" y="349033"/>
                    </a:cubicBezTo>
                    <a:lnTo>
                      <a:pt x="261191" y="349033"/>
                    </a:lnTo>
                    <a:cubicBezTo>
                      <a:pt x="221110" y="349033"/>
                      <a:pt x="188633" y="316493"/>
                      <a:pt x="188633" y="276313"/>
                    </a:cubicBezTo>
                    <a:cubicBezTo>
                      <a:pt x="188633" y="236154"/>
                      <a:pt x="221110" y="203592"/>
                      <a:pt x="261191" y="203592"/>
                    </a:cubicBezTo>
                    <a:lnTo>
                      <a:pt x="391786" y="203592"/>
                    </a:lnTo>
                    <a:lnTo>
                      <a:pt x="391786" y="174517"/>
                    </a:lnTo>
                    <a:cubicBezTo>
                      <a:pt x="391786" y="166481"/>
                      <a:pt x="385269" y="159969"/>
                      <a:pt x="377266" y="159969"/>
                    </a:cubicBezTo>
                    <a:lnTo>
                      <a:pt x="319228" y="159969"/>
                    </a:lnTo>
                    <a:lnTo>
                      <a:pt x="79807" y="159969"/>
                    </a:lnTo>
                    <a:cubicBezTo>
                      <a:pt x="60521" y="159969"/>
                      <a:pt x="42808" y="153081"/>
                      <a:pt x="29019" y="141642"/>
                    </a:cubicBezTo>
                    <a:close/>
                    <a:moveTo>
                      <a:pt x="58016" y="116345"/>
                    </a:moveTo>
                    <a:lnTo>
                      <a:pt x="58016" y="125800"/>
                    </a:lnTo>
                    <a:cubicBezTo>
                      <a:pt x="64644" y="128973"/>
                      <a:pt x="71960" y="130872"/>
                      <a:pt x="79807" y="130872"/>
                    </a:cubicBezTo>
                    <a:lnTo>
                      <a:pt x="319228" y="130872"/>
                    </a:lnTo>
                    <a:lnTo>
                      <a:pt x="362745" y="130872"/>
                    </a:lnTo>
                    <a:lnTo>
                      <a:pt x="362745" y="116345"/>
                    </a:lnTo>
                    <a:cubicBezTo>
                      <a:pt x="362745" y="116345"/>
                      <a:pt x="58016" y="116345"/>
                      <a:pt x="58016" y="116345"/>
                    </a:cubicBezTo>
                    <a:close/>
                    <a:moveTo>
                      <a:pt x="58016" y="87248"/>
                    </a:moveTo>
                    <a:lnTo>
                      <a:pt x="58016" y="101796"/>
                    </a:lnTo>
                    <a:lnTo>
                      <a:pt x="362745" y="101796"/>
                    </a:lnTo>
                    <a:cubicBezTo>
                      <a:pt x="362745" y="101796"/>
                      <a:pt x="362745" y="87248"/>
                      <a:pt x="362745" y="87248"/>
                    </a:cubicBezTo>
                    <a:close/>
                    <a:moveTo>
                      <a:pt x="58016" y="58172"/>
                    </a:moveTo>
                    <a:lnTo>
                      <a:pt x="58016" y="72700"/>
                    </a:lnTo>
                    <a:lnTo>
                      <a:pt x="362745" y="72700"/>
                    </a:lnTo>
                    <a:cubicBezTo>
                      <a:pt x="362745" y="72700"/>
                      <a:pt x="362745" y="58172"/>
                      <a:pt x="362745" y="58172"/>
                    </a:cubicBezTo>
                    <a:close/>
                    <a:moveTo>
                      <a:pt x="79807" y="29076"/>
                    </a:moveTo>
                    <a:cubicBezTo>
                      <a:pt x="51742" y="29076"/>
                      <a:pt x="29019" y="51869"/>
                      <a:pt x="29019" y="79984"/>
                    </a:cubicBezTo>
                    <a:cubicBezTo>
                      <a:pt x="29019" y="93823"/>
                      <a:pt x="34561" y="106326"/>
                      <a:pt x="43517" y="115510"/>
                    </a:cubicBezTo>
                    <a:lnTo>
                      <a:pt x="43517" y="87248"/>
                    </a:lnTo>
                    <a:lnTo>
                      <a:pt x="43517" y="58172"/>
                    </a:lnTo>
                    <a:cubicBezTo>
                      <a:pt x="43517" y="50116"/>
                      <a:pt x="50013" y="43624"/>
                      <a:pt x="58016" y="43624"/>
                    </a:cubicBezTo>
                    <a:lnTo>
                      <a:pt x="362745" y="43624"/>
                    </a:lnTo>
                    <a:cubicBezTo>
                      <a:pt x="370748" y="43624"/>
                      <a:pt x="377266" y="50116"/>
                      <a:pt x="377266" y="58172"/>
                    </a:cubicBezTo>
                    <a:lnTo>
                      <a:pt x="377266" y="87248"/>
                    </a:lnTo>
                    <a:lnTo>
                      <a:pt x="377266" y="116345"/>
                    </a:lnTo>
                    <a:lnTo>
                      <a:pt x="377266" y="130872"/>
                    </a:lnTo>
                    <a:cubicBezTo>
                      <a:pt x="382387" y="130872"/>
                      <a:pt x="387197" y="131936"/>
                      <a:pt x="391786" y="133544"/>
                    </a:cubicBezTo>
                    <a:lnTo>
                      <a:pt x="391786" y="87248"/>
                    </a:lnTo>
                    <a:lnTo>
                      <a:pt x="391786" y="79984"/>
                    </a:lnTo>
                    <a:lnTo>
                      <a:pt x="391786" y="43624"/>
                    </a:lnTo>
                    <a:cubicBezTo>
                      <a:pt x="391786" y="35588"/>
                      <a:pt x="385269" y="29076"/>
                      <a:pt x="377266" y="29076"/>
                    </a:cubicBezTo>
                    <a:lnTo>
                      <a:pt x="319228" y="29076"/>
                    </a:lnTo>
                    <a:close/>
                    <a:moveTo>
                      <a:pt x="79807" y="0"/>
                    </a:moveTo>
                    <a:lnTo>
                      <a:pt x="319228" y="0"/>
                    </a:lnTo>
                    <a:lnTo>
                      <a:pt x="377266" y="0"/>
                    </a:lnTo>
                    <a:cubicBezTo>
                      <a:pt x="401296" y="0"/>
                      <a:pt x="420805" y="19516"/>
                      <a:pt x="420805" y="43624"/>
                    </a:cubicBezTo>
                    <a:lnTo>
                      <a:pt x="420805" y="79984"/>
                    </a:lnTo>
                    <a:lnTo>
                      <a:pt x="420805" y="87248"/>
                    </a:lnTo>
                    <a:lnTo>
                      <a:pt x="420805" y="174517"/>
                    </a:lnTo>
                    <a:lnTo>
                      <a:pt x="420827" y="174517"/>
                    </a:lnTo>
                    <a:cubicBezTo>
                      <a:pt x="478842" y="218162"/>
                      <a:pt x="478842" y="305388"/>
                      <a:pt x="420827" y="349033"/>
                    </a:cubicBezTo>
                    <a:lnTo>
                      <a:pt x="420805" y="349033"/>
                    </a:lnTo>
                    <a:lnTo>
                      <a:pt x="420805" y="370845"/>
                    </a:lnTo>
                    <a:cubicBezTo>
                      <a:pt x="420805" y="414949"/>
                      <a:pt x="384980" y="450850"/>
                      <a:pt x="340998" y="450850"/>
                    </a:cubicBezTo>
                    <a:lnTo>
                      <a:pt x="79807" y="450850"/>
                    </a:lnTo>
                    <a:cubicBezTo>
                      <a:pt x="35780" y="450850"/>
                      <a:pt x="0" y="414949"/>
                      <a:pt x="0" y="370845"/>
                    </a:cubicBezTo>
                    <a:lnTo>
                      <a:pt x="0" y="79984"/>
                    </a:lnTo>
                    <a:cubicBezTo>
                      <a:pt x="0" y="35880"/>
                      <a:pt x="35780" y="0"/>
                      <a:pt x="7980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0091" tIns="20091" rIns="20091" bIns="20091" anchor="ctr">
                <a:noAutofit/>
              </a:bodyPr>
              <a:lstStyle/>
              <a:p>
                <a:pPr algn="ctr" defTabSz="241077" hangingPunct="0"/>
                <a:endParaRPr lang="en-US" sz="1583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</p:grpSp>
        <p:sp>
          <p:nvSpPr>
            <p:cNvPr id="17" name="PA_任意多边形 40">
              <a:extLst>
                <a:ext uri="{FF2B5EF4-FFF2-40B4-BE49-F238E27FC236}">
                  <a16:creationId xmlns:a16="http://schemas.microsoft.com/office/drawing/2014/main" id="{DCAA35F1-E49A-4715-B25A-DE6075C77D80}"/>
                </a:ext>
              </a:extLst>
            </p:cNvPr>
            <p:cNvSpPr>
              <a:spLocks/>
            </p:cNvSpPr>
            <p:nvPr>
              <p:custDataLst>
                <p:tags r:id="rId2"/>
              </p:custDataLst>
            </p:nvPr>
          </p:nvSpPr>
          <p:spPr bwMode="auto">
            <a:xfrm>
              <a:off x="6753242" y="5088414"/>
              <a:ext cx="263090" cy="214078"/>
            </a:xfrm>
            <a:custGeom>
              <a:avLst/>
              <a:gdLst>
                <a:gd name="connsiteX0" fmla="*/ 348258 w 464323"/>
                <a:gd name="connsiteY0" fmla="*/ 290628 h 377825"/>
                <a:gd name="connsiteX1" fmla="*/ 319237 w 464323"/>
                <a:gd name="connsiteY1" fmla="*/ 319682 h 377825"/>
                <a:gd name="connsiteX2" fmla="*/ 348258 w 464323"/>
                <a:gd name="connsiteY2" fmla="*/ 348754 h 377825"/>
                <a:gd name="connsiteX3" fmla="*/ 377279 w 464323"/>
                <a:gd name="connsiteY3" fmla="*/ 319682 h 377825"/>
                <a:gd name="connsiteX4" fmla="*/ 348258 w 464323"/>
                <a:gd name="connsiteY4" fmla="*/ 290628 h 377825"/>
                <a:gd name="connsiteX5" fmla="*/ 159618 w 464323"/>
                <a:gd name="connsiteY5" fmla="*/ 290628 h 377825"/>
                <a:gd name="connsiteX6" fmla="*/ 130597 w 464323"/>
                <a:gd name="connsiteY6" fmla="*/ 319682 h 377825"/>
                <a:gd name="connsiteX7" fmla="*/ 159618 w 464323"/>
                <a:gd name="connsiteY7" fmla="*/ 348754 h 377825"/>
                <a:gd name="connsiteX8" fmla="*/ 188640 w 464323"/>
                <a:gd name="connsiteY8" fmla="*/ 319682 h 377825"/>
                <a:gd name="connsiteX9" fmla="*/ 159618 w 464323"/>
                <a:gd name="connsiteY9" fmla="*/ 290628 h 377825"/>
                <a:gd name="connsiteX10" fmla="*/ 333640 w 464323"/>
                <a:gd name="connsiteY10" fmla="*/ 130472 h 377825"/>
                <a:gd name="connsiteX11" fmla="*/ 333640 w 464323"/>
                <a:gd name="connsiteY11" fmla="*/ 217983 h 377825"/>
                <a:gd name="connsiteX12" fmla="*/ 391845 w 464323"/>
                <a:gd name="connsiteY12" fmla="*/ 217983 h 377825"/>
                <a:gd name="connsiteX13" fmla="*/ 391845 w 464323"/>
                <a:gd name="connsiteY13" fmla="*/ 196105 h 377825"/>
                <a:gd name="connsiteX14" fmla="*/ 348192 w 464323"/>
                <a:gd name="connsiteY14" fmla="*/ 130472 h 377825"/>
                <a:gd name="connsiteX15" fmla="*/ 333640 w 464323"/>
                <a:gd name="connsiteY15" fmla="*/ 115887 h 377825"/>
                <a:gd name="connsiteX16" fmla="*/ 348192 w 464323"/>
                <a:gd name="connsiteY16" fmla="*/ 115887 h 377825"/>
                <a:gd name="connsiteX17" fmla="*/ 360299 w 464323"/>
                <a:gd name="connsiteY17" fmla="*/ 122380 h 377825"/>
                <a:gd name="connsiteX18" fmla="*/ 403955 w 464323"/>
                <a:gd name="connsiteY18" fmla="*/ 188013 h 377825"/>
                <a:gd name="connsiteX19" fmla="*/ 406401 w 464323"/>
                <a:gd name="connsiteY19" fmla="*/ 196105 h 377825"/>
                <a:gd name="connsiteX20" fmla="*/ 406401 w 464323"/>
                <a:gd name="connsiteY20" fmla="*/ 217983 h 377825"/>
                <a:gd name="connsiteX21" fmla="*/ 391845 w 464323"/>
                <a:gd name="connsiteY21" fmla="*/ 232563 h 377825"/>
                <a:gd name="connsiteX22" fmla="*/ 333640 w 464323"/>
                <a:gd name="connsiteY22" fmla="*/ 232563 h 377825"/>
                <a:gd name="connsiteX23" fmla="*/ 319088 w 464323"/>
                <a:gd name="connsiteY23" fmla="*/ 217983 h 377825"/>
                <a:gd name="connsiteX24" fmla="*/ 319088 w 464323"/>
                <a:gd name="connsiteY24" fmla="*/ 130472 h 377825"/>
                <a:gd name="connsiteX25" fmla="*/ 333640 w 464323"/>
                <a:gd name="connsiteY25" fmla="*/ 115887 h 377825"/>
                <a:gd name="connsiteX26" fmla="*/ 304726 w 464323"/>
                <a:gd name="connsiteY26" fmla="*/ 101716 h 377825"/>
                <a:gd name="connsiteX27" fmla="*/ 304726 w 464323"/>
                <a:gd name="connsiteY27" fmla="*/ 203431 h 377825"/>
                <a:gd name="connsiteX28" fmla="*/ 261193 w 464323"/>
                <a:gd name="connsiteY28" fmla="*/ 247038 h 377825"/>
                <a:gd name="connsiteX29" fmla="*/ 72554 w 464323"/>
                <a:gd name="connsiteY29" fmla="*/ 247038 h 377825"/>
                <a:gd name="connsiteX30" fmla="*/ 72554 w 464323"/>
                <a:gd name="connsiteY30" fmla="*/ 290628 h 377825"/>
                <a:gd name="connsiteX31" fmla="*/ 87065 w 464323"/>
                <a:gd name="connsiteY31" fmla="*/ 305164 h 377825"/>
                <a:gd name="connsiteX32" fmla="*/ 103617 w 464323"/>
                <a:gd name="connsiteY32" fmla="*/ 305164 h 377825"/>
                <a:gd name="connsiteX33" fmla="*/ 159618 w 464323"/>
                <a:gd name="connsiteY33" fmla="*/ 261557 h 377825"/>
                <a:gd name="connsiteX34" fmla="*/ 215597 w 464323"/>
                <a:gd name="connsiteY34" fmla="*/ 305164 h 377825"/>
                <a:gd name="connsiteX35" fmla="*/ 292257 w 464323"/>
                <a:gd name="connsiteY35" fmla="*/ 305164 h 377825"/>
                <a:gd name="connsiteX36" fmla="*/ 348258 w 464323"/>
                <a:gd name="connsiteY36" fmla="*/ 261557 h 377825"/>
                <a:gd name="connsiteX37" fmla="*/ 404216 w 464323"/>
                <a:gd name="connsiteY37" fmla="*/ 305164 h 377825"/>
                <a:gd name="connsiteX38" fmla="*/ 420812 w 464323"/>
                <a:gd name="connsiteY38" fmla="*/ 305164 h 377825"/>
                <a:gd name="connsiteX39" fmla="*/ 435323 w 464323"/>
                <a:gd name="connsiteY39" fmla="*/ 290628 h 377825"/>
                <a:gd name="connsiteX40" fmla="*/ 435323 w 464323"/>
                <a:gd name="connsiteY40" fmla="*/ 203431 h 377825"/>
                <a:gd name="connsiteX41" fmla="*/ 432872 w 464323"/>
                <a:gd name="connsiteY41" fmla="*/ 195367 h 377825"/>
                <a:gd name="connsiteX42" fmla="*/ 374829 w 464323"/>
                <a:gd name="connsiteY42" fmla="*/ 108188 h 377825"/>
                <a:gd name="connsiteX43" fmla="*/ 362769 w 464323"/>
                <a:gd name="connsiteY43" fmla="*/ 101716 h 377825"/>
                <a:gd name="connsiteX44" fmla="*/ 43511 w 464323"/>
                <a:gd name="connsiteY44" fmla="*/ 29054 h 377825"/>
                <a:gd name="connsiteX45" fmla="*/ 29000 w 464323"/>
                <a:gd name="connsiteY45" fmla="*/ 43590 h 377825"/>
                <a:gd name="connsiteX46" fmla="*/ 29000 w 464323"/>
                <a:gd name="connsiteY46" fmla="*/ 203431 h 377825"/>
                <a:gd name="connsiteX47" fmla="*/ 43511 w 464323"/>
                <a:gd name="connsiteY47" fmla="*/ 217967 h 377825"/>
                <a:gd name="connsiteX48" fmla="*/ 261193 w 464323"/>
                <a:gd name="connsiteY48" fmla="*/ 217967 h 377825"/>
                <a:gd name="connsiteX49" fmla="*/ 275704 w 464323"/>
                <a:gd name="connsiteY49" fmla="*/ 203431 h 377825"/>
                <a:gd name="connsiteX50" fmla="*/ 275704 w 464323"/>
                <a:gd name="connsiteY50" fmla="*/ 101716 h 377825"/>
                <a:gd name="connsiteX51" fmla="*/ 275704 w 464323"/>
                <a:gd name="connsiteY51" fmla="*/ 72644 h 377825"/>
                <a:gd name="connsiteX52" fmla="*/ 275704 w 464323"/>
                <a:gd name="connsiteY52" fmla="*/ 43590 h 377825"/>
                <a:gd name="connsiteX53" fmla="*/ 261193 w 464323"/>
                <a:gd name="connsiteY53" fmla="*/ 29054 h 377825"/>
                <a:gd name="connsiteX54" fmla="*/ 43511 w 464323"/>
                <a:gd name="connsiteY54" fmla="*/ 0 h 377825"/>
                <a:gd name="connsiteX55" fmla="*/ 261193 w 464323"/>
                <a:gd name="connsiteY55" fmla="*/ 0 h 377825"/>
                <a:gd name="connsiteX56" fmla="*/ 304726 w 464323"/>
                <a:gd name="connsiteY56" fmla="*/ 43590 h 377825"/>
                <a:gd name="connsiteX57" fmla="*/ 304726 w 464323"/>
                <a:gd name="connsiteY57" fmla="*/ 72644 h 377825"/>
                <a:gd name="connsiteX58" fmla="*/ 362769 w 464323"/>
                <a:gd name="connsiteY58" fmla="*/ 72644 h 377825"/>
                <a:gd name="connsiteX59" fmla="*/ 398970 w 464323"/>
                <a:gd name="connsiteY59" fmla="*/ 92060 h 377825"/>
                <a:gd name="connsiteX60" fmla="*/ 457013 w 464323"/>
                <a:gd name="connsiteY60" fmla="*/ 179257 h 377825"/>
                <a:gd name="connsiteX61" fmla="*/ 464323 w 464323"/>
                <a:gd name="connsiteY61" fmla="*/ 203431 h 377825"/>
                <a:gd name="connsiteX62" fmla="*/ 464323 w 464323"/>
                <a:gd name="connsiteY62" fmla="*/ 290628 h 377825"/>
                <a:gd name="connsiteX63" fmla="*/ 420812 w 464323"/>
                <a:gd name="connsiteY63" fmla="*/ 334218 h 377825"/>
                <a:gd name="connsiteX64" fmla="*/ 404216 w 464323"/>
                <a:gd name="connsiteY64" fmla="*/ 334218 h 377825"/>
                <a:gd name="connsiteX65" fmla="*/ 348258 w 464323"/>
                <a:gd name="connsiteY65" fmla="*/ 377825 h 377825"/>
                <a:gd name="connsiteX66" fmla="*/ 292257 w 464323"/>
                <a:gd name="connsiteY66" fmla="*/ 334218 h 377825"/>
                <a:gd name="connsiteX67" fmla="*/ 215597 w 464323"/>
                <a:gd name="connsiteY67" fmla="*/ 334218 h 377825"/>
                <a:gd name="connsiteX68" fmla="*/ 159618 w 464323"/>
                <a:gd name="connsiteY68" fmla="*/ 377825 h 377825"/>
                <a:gd name="connsiteX69" fmla="*/ 103617 w 464323"/>
                <a:gd name="connsiteY69" fmla="*/ 334218 h 377825"/>
                <a:gd name="connsiteX70" fmla="*/ 87065 w 464323"/>
                <a:gd name="connsiteY70" fmla="*/ 334218 h 377825"/>
                <a:gd name="connsiteX71" fmla="*/ 43532 w 464323"/>
                <a:gd name="connsiteY71" fmla="*/ 290628 h 377825"/>
                <a:gd name="connsiteX72" fmla="*/ 43532 w 464323"/>
                <a:gd name="connsiteY72" fmla="*/ 247038 h 377825"/>
                <a:gd name="connsiteX73" fmla="*/ 43511 w 464323"/>
                <a:gd name="connsiteY73" fmla="*/ 247038 h 377825"/>
                <a:gd name="connsiteX74" fmla="*/ 0 w 464323"/>
                <a:gd name="connsiteY74" fmla="*/ 203431 h 377825"/>
                <a:gd name="connsiteX75" fmla="*/ 0 w 464323"/>
                <a:gd name="connsiteY75" fmla="*/ 43590 h 377825"/>
                <a:gd name="connsiteX76" fmla="*/ 43511 w 464323"/>
                <a:gd name="connsiteY76" fmla="*/ 0 h 377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464323" h="377825">
                  <a:moveTo>
                    <a:pt x="348258" y="290628"/>
                  </a:moveTo>
                  <a:cubicBezTo>
                    <a:pt x="332221" y="290628"/>
                    <a:pt x="319237" y="303660"/>
                    <a:pt x="319237" y="319682"/>
                  </a:cubicBezTo>
                  <a:cubicBezTo>
                    <a:pt x="319237" y="335722"/>
                    <a:pt x="332221" y="348754"/>
                    <a:pt x="348258" y="348754"/>
                  </a:cubicBezTo>
                  <a:cubicBezTo>
                    <a:pt x="364274" y="348754"/>
                    <a:pt x="377279" y="335722"/>
                    <a:pt x="377279" y="319682"/>
                  </a:cubicBezTo>
                  <a:cubicBezTo>
                    <a:pt x="377279" y="303660"/>
                    <a:pt x="364274" y="290628"/>
                    <a:pt x="348258" y="290628"/>
                  </a:cubicBezTo>
                  <a:close/>
                  <a:moveTo>
                    <a:pt x="159618" y="290628"/>
                  </a:moveTo>
                  <a:cubicBezTo>
                    <a:pt x="143581" y="290628"/>
                    <a:pt x="130597" y="303660"/>
                    <a:pt x="130597" y="319682"/>
                  </a:cubicBezTo>
                  <a:cubicBezTo>
                    <a:pt x="130597" y="335722"/>
                    <a:pt x="143581" y="348754"/>
                    <a:pt x="159618" y="348754"/>
                  </a:cubicBezTo>
                  <a:cubicBezTo>
                    <a:pt x="175634" y="348754"/>
                    <a:pt x="188640" y="335722"/>
                    <a:pt x="188640" y="319682"/>
                  </a:cubicBezTo>
                  <a:cubicBezTo>
                    <a:pt x="188640" y="303660"/>
                    <a:pt x="175634" y="290628"/>
                    <a:pt x="159618" y="290628"/>
                  </a:cubicBezTo>
                  <a:close/>
                  <a:moveTo>
                    <a:pt x="333640" y="130472"/>
                  </a:moveTo>
                  <a:lnTo>
                    <a:pt x="333640" y="217983"/>
                  </a:lnTo>
                  <a:lnTo>
                    <a:pt x="391845" y="217983"/>
                  </a:lnTo>
                  <a:cubicBezTo>
                    <a:pt x="391845" y="217983"/>
                    <a:pt x="391845" y="196105"/>
                    <a:pt x="391845" y="196105"/>
                  </a:cubicBezTo>
                  <a:lnTo>
                    <a:pt x="348192" y="130472"/>
                  </a:lnTo>
                  <a:close/>
                  <a:moveTo>
                    <a:pt x="333640" y="115887"/>
                  </a:moveTo>
                  <a:lnTo>
                    <a:pt x="348192" y="115887"/>
                  </a:lnTo>
                  <a:cubicBezTo>
                    <a:pt x="353051" y="115887"/>
                    <a:pt x="357599" y="118318"/>
                    <a:pt x="360299" y="122380"/>
                  </a:cubicBezTo>
                  <a:cubicBezTo>
                    <a:pt x="360299" y="122380"/>
                    <a:pt x="403955" y="188013"/>
                    <a:pt x="403955" y="188013"/>
                  </a:cubicBezTo>
                  <a:cubicBezTo>
                    <a:pt x="405548" y="190406"/>
                    <a:pt x="406401" y="193226"/>
                    <a:pt x="406401" y="196105"/>
                  </a:cubicBezTo>
                  <a:lnTo>
                    <a:pt x="406401" y="217983"/>
                  </a:lnTo>
                  <a:cubicBezTo>
                    <a:pt x="406401" y="226043"/>
                    <a:pt x="399889" y="232563"/>
                    <a:pt x="391845" y="232563"/>
                  </a:cubicBezTo>
                  <a:lnTo>
                    <a:pt x="333640" y="232563"/>
                  </a:lnTo>
                  <a:cubicBezTo>
                    <a:pt x="325596" y="232563"/>
                    <a:pt x="319088" y="226043"/>
                    <a:pt x="319088" y="217983"/>
                  </a:cubicBezTo>
                  <a:lnTo>
                    <a:pt x="319088" y="130472"/>
                  </a:lnTo>
                  <a:cubicBezTo>
                    <a:pt x="319088" y="122407"/>
                    <a:pt x="325596" y="115887"/>
                    <a:pt x="333640" y="115887"/>
                  </a:cubicBezTo>
                  <a:close/>
                  <a:moveTo>
                    <a:pt x="304726" y="101716"/>
                  </a:moveTo>
                  <a:lnTo>
                    <a:pt x="304726" y="203431"/>
                  </a:lnTo>
                  <a:cubicBezTo>
                    <a:pt x="304726" y="227482"/>
                    <a:pt x="285185" y="247038"/>
                    <a:pt x="261193" y="247038"/>
                  </a:cubicBezTo>
                  <a:lnTo>
                    <a:pt x="72554" y="247038"/>
                  </a:lnTo>
                  <a:lnTo>
                    <a:pt x="72554" y="290628"/>
                  </a:lnTo>
                  <a:cubicBezTo>
                    <a:pt x="72554" y="298657"/>
                    <a:pt x="79046" y="305164"/>
                    <a:pt x="87065" y="305164"/>
                  </a:cubicBezTo>
                  <a:lnTo>
                    <a:pt x="103617" y="305164"/>
                  </a:lnTo>
                  <a:cubicBezTo>
                    <a:pt x="110110" y="280150"/>
                    <a:pt x="132639" y="261557"/>
                    <a:pt x="159618" y="261557"/>
                  </a:cubicBezTo>
                  <a:cubicBezTo>
                    <a:pt x="186576" y="261557"/>
                    <a:pt x="209105" y="280150"/>
                    <a:pt x="215597" y="305164"/>
                  </a:cubicBezTo>
                  <a:lnTo>
                    <a:pt x="292257" y="305164"/>
                  </a:lnTo>
                  <a:cubicBezTo>
                    <a:pt x="298749" y="280150"/>
                    <a:pt x="321279" y="261557"/>
                    <a:pt x="348258" y="261557"/>
                  </a:cubicBezTo>
                  <a:cubicBezTo>
                    <a:pt x="375194" y="261557"/>
                    <a:pt x="397724" y="280150"/>
                    <a:pt x="404216" y="305164"/>
                  </a:cubicBezTo>
                  <a:lnTo>
                    <a:pt x="420812" y="305164"/>
                  </a:lnTo>
                  <a:cubicBezTo>
                    <a:pt x="428830" y="305164"/>
                    <a:pt x="435323" y="298657"/>
                    <a:pt x="435323" y="290628"/>
                  </a:cubicBezTo>
                  <a:cubicBezTo>
                    <a:pt x="435323" y="290628"/>
                    <a:pt x="435323" y="203431"/>
                    <a:pt x="435323" y="203431"/>
                  </a:cubicBezTo>
                  <a:cubicBezTo>
                    <a:pt x="435323" y="200562"/>
                    <a:pt x="434463" y="197764"/>
                    <a:pt x="432872" y="195367"/>
                  </a:cubicBezTo>
                  <a:lnTo>
                    <a:pt x="374829" y="108188"/>
                  </a:lnTo>
                  <a:cubicBezTo>
                    <a:pt x="372142" y="104147"/>
                    <a:pt x="367606" y="101716"/>
                    <a:pt x="362769" y="101716"/>
                  </a:cubicBezTo>
                  <a:close/>
                  <a:moveTo>
                    <a:pt x="43511" y="29054"/>
                  </a:moveTo>
                  <a:cubicBezTo>
                    <a:pt x="35514" y="29054"/>
                    <a:pt x="29000" y="35561"/>
                    <a:pt x="29000" y="43590"/>
                  </a:cubicBezTo>
                  <a:lnTo>
                    <a:pt x="29000" y="203431"/>
                  </a:lnTo>
                  <a:cubicBezTo>
                    <a:pt x="29000" y="211460"/>
                    <a:pt x="35514" y="217967"/>
                    <a:pt x="43511" y="217967"/>
                  </a:cubicBezTo>
                  <a:cubicBezTo>
                    <a:pt x="43511" y="217967"/>
                    <a:pt x="261193" y="217967"/>
                    <a:pt x="261193" y="217967"/>
                  </a:cubicBezTo>
                  <a:cubicBezTo>
                    <a:pt x="269212" y="217967"/>
                    <a:pt x="275704" y="211460"/>
                    <a:pt x="275704" y="203431"/>
                  </a:cubicBezTo>
                  <a:lnTo>
                    <a:pt x="275704" y="101716"/>
                  </a:lnTo>
                  <a:lnTo>
                    <a:pt x="275704" y="72644"/>
                  </a:lnTo>
                  <a:lnTo>
                    <a:pt x="275704" y="43590"/>
                  </a:lnTo>
                  <a:cubicBezTo>
                    <a:pt x="275704" y="35561"/>
                    <a:pt x="269212" y="29054"/>
                    <a:pt x="261193" y="29054"/>
                  </a:cubicBezTo>
                  <a:close/>
                  <a:moveTo>
                    <a:pt x="43511" y="0"/>
                  </a:moveTo>
                  <a:lnTo>
                    <a:pt x="261193" y="0"/>
                  </a:lnTo>
                  <a:cubicBezTo>
                    <a:pt x="285185" y="0"/>
                    <a:pt x="304726" y="19539"/>
                    <a:pt x="304726" y="43590"/>
                  </a:cubicBezTo>
                  <a:lnTo>
                    <a:pt x="304726" y="72644"/>
                  </a:lnTo>
                  <a:lnTo>
                    <a:pt x="362769" y="72644"/>
                  </a:lnTo>
                  <a:cubicBezTo>
                    <a:pt x="377323" y="72644"/>
                    <a:pt x="390866" y="79903"/>
                    <a:pt x="398970" y="92060"/>
                  </a:cubicBezTo>
                  <a:lnTo>
                    <a:pt x="457013" y="179257"/>
                  </a:lnTo>
                  <a:cubicBezTo>
                    <a:pt x="461807" y="186429"/>
                    <a:pt x="464323" y="194808"/>
                    <a:pt x="464323" y="203431"/>
                  </a:cubicBezTo>
                  <a:lnTo>
                    <a:pt x="464323" y="290628"/>
                  </a:lnTo>
                  <a:cubicBezTo>
                    <a:pt x="464323" y="314662"/>
                    <a:pt x="444803" y="334218"/>
                    <a:pt x="420812" y="334218"/>
                  </a:cubicBezTo>
                  <a:lnTo>
                    <a:pt x="404216" y="334218"/>
                  </a:lnTo>
                  <a:cubicBezTo>
                    <a:pt x="397724" y="359231"/>
                    <a:pt x="375194" y="377825"/>
                    <a:pt x="348258" y="377825"/>
                  </a:cubicBezTo>
                  <a:cubicBezTo>
                    <a:pt x="321279" y="377825"/>
                    <a:pt x="298749" y="359231"/>
                    <a:pt x="292257" y="334218"/>
                  </a:cubicBezTo>
                  <a:lnTo>
                    <a:pt x="215597" y="334218"/>
                  </a:lnTo>
                  <a:cubicBezTo>
                    <a:pt x="209105" y="359231"/>
                    <a:pt x="186576" y="377825"/>
                    <a:pt x="159618" y="377825"/>
                  </a:cubicBezTo>
                  <a:cubicBezTo>
                    <a:pt x="132639" y="377825"/>
                    <a:pt x="110110" y="359231"/>
                    <a:pt x="103617" y="334218"/>
                  </a:cubicBezTo>
                  <a:lnTo>
                    <a:pt x="87065" y="334218"/>
                  </a:lnTo>
                  <a:cubicBezTo>
                    <a:pt x="63052" y="334218"/>
                    <a:pt x="43532" y="314662"/>
                    <a:pt x="43532" y="290628"/>
                  </a:cubicBezTo>
                  <a:lnTo>
                    <a:pt x="43532" y="247038"/>
                  </a:lnTo>
                  <a:lnTo>
                    <a:pt x="43511" y="247038"/>
                  </a:lnTo>
                  <a:cubicBezTo>
                    <a:pt x="19520" y="247038"/>
                    <a:pt x="0" y="227482"/>
                    <a:pt x="0" y="203431"/>
                  </a:cubicBezTo>
                  <a:lnTo>
                    <a:pt x="0" y="43590"/>
                  </a:lnTo>
                  <a:cubicBezTo>
                    <a:pt x="0" y="19539"/>
                    <a:pt x="19520" y="0"/>
                    <a:pt x="4351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  <a:extLst>
              <a:ext uri="{91240B29-F687-4f45-9708-019B960494DF}">
                <a14:hiddenLine xmlns=""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wrap="square" lIns="20091" tIns="20091" rIns="20091" bIns="20091" anchor="ctr">
              <a:noAutofit/>
            </a:bodyPr>
            <a:lstStyle/>
            <a:p>
              <a:pPr algn="ctr" defTabSz="241077" hangingPunct="0"/>
              <a:endParaRPr lang="en-US" sz="1583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字魂105号-简雅黑" panose="00000500000000000000" pitchFamily="2" charset="-122"/>
                <a:ea typeface="字魂105号-简雅黑" panose="00000500000000000000" pitchFamily="2" charset="-122"/>
                <a:cs typeface="+mn-ea"/>
                <a:sym typeface="字魂105号-简雅黑" panose="00000500000000000000" pitchFamily="2" charset="-122"/>
              </a:endParaRPr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8605A0AA-19A1-4408-925A-ACBDDB20A8BD}"/>
                </a:ext>
              </a:extLst>
            </p:cNvPr>
            <p:cNvGrpSpPr/>
            <p:nvPr/>
          </p:nvGrpSpPr>
          <p:grpSpPr>
            <a:xfrm>
              <a:off x="7326643" y="4379369"/>
              <a:ext cx="637306" cy="637308"/>
              <a:chOff x="7326643" y="4379369"/>
              <a:chExt cx="637306" cy="637308"/>
            </a:xfrm>
          </p:grpSpPr>
          <p:sp>
            <p:nvSpPr>
              <p:cNvPr id="22" name="椭圆 21">
                <a:extLst>
                  <a:ext uri="{FF2B5EF4-FFF2-40B4-BE49-F238E27FC236}">
                    <a16:creationId xmlns:a16="http://schemas.microsoft.com/office/drawing/2014/main" id="{2B8B9BDD-E499-49C4-B6FB-2BBA67A6919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7326643" y="4379369"/>
                <a:ext cx="637306" cy="637308"/>
              </a:xfrm>
              <a:prstGeom prst="ellipse">
                <a:avLst/>
              </a:prstGeom>
              <a:solidFill>
                <a:schemeClr val="accent4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4303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99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3" name="PA_任意多边形 42">
                <a:extLst>
                  <a:ext uri="{FF2B5EF4-FFF2-40B4-BE49-F238E27FC236}">
                    <a16:creationId xmlns:a16="http://schemas.microsoft.com/office/drawing/2014/main" id="{A7122478-3A41-4414-ADE6-E768C903CADA}"/>
                  </a:ext>
                </a:extLst>
              </p:cNvPr>
              <p:cNvSpPr>
                <a:spLocks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438846" y="4515414"/>
                <a:ext cx="412900" cy="373535"/>
              </a:xfrm>
              <a:custGeom>
                <a:avLst/>
                <a:gdLst>
                  <a:gd name="connsiteX0" fmla="*/ 73207 w 465138"/>
                  <a:gd name="connsiteY0" fmla="*/ 72480 h 435749"/>
                  <a:gd name="connsiteX1" fmla="*/ 73207 w 465138"/>
                  <a:gd name="connsiteY1" fmla="*/ 276031 h 435749"/>
                  <a:gd name="connsiteX2" fmla="*/ 391898 w 465138"/>
                  <a:gd name="connsiteY2" fmla="*/ 276031 h 435749"/>
                  <a:gd name="connsiteX3" fmla="*/ 391898 w 465138"/>
                  <a:gd name="connsiteY3" fmla="*/ 72480 h 435749"/>
                  <a:gd name="connsiteX4" fmla="*/ 391898 w 465138"/>
                  <a:gd name="connsiteY4" fmla="*/ 57944 h 435749"/>
                  <a:gd name="connsiteX5" fmla="*/ 406400 w 465138"/>
                  <a:gd name="connsiteY5" fmla="*/ 72480 h 435749"/>
                  <a:gd name="connsiteX6" fmla="*/ 406400 w 465138"/>
                  <a:gd name="connsiteY6" fmla="*/ 275967 h 435749"/>
                  <a:gd name="connsiteX7" fmla="*/ 391898 w 465138"/>
                  <a:gd name="connsiteY7" fmla="*/ 290502 h 435749"/>
                  <a:gd name="connsiteX8" fmla="*/ 73207 w 465138"/>
                  <a:gd name="connsiteY8" fmla="*/ 290502 h 435749"/>
                  <a:gd name="connsiteX9" fmla="*/ 58737 w 465138"/>
                  <a:gd name="connsiteY9" fmla="*/ 275967 h 435749"/>
                  <a:gd name="connsiteX10" fmla="*/ 58737 w 465138"/>
                  <a:gd name="connsiteY10" fmla="*/ 72480 h 435749"/>
                  <a:gd name="connsiteX11" fmla="*/ 73207 w 465138"/>
                  <a:gd name="connsiteY11" fmla="*/ 57998 h 435749"/>
                  <a:gd name="connsiteX12" fmla="*/ 43585 w 465138"/>
                  <a:gd name="connsiteY12" fmla="*/ 29051 h 435749"/>
                  <a:gd name="connsiteX13" fmla="*/ 29050 w 465138"/>
                  <a:gd name="connsiteY13" fmla="*/ 43577 h 435749"/>
                  <a:gd name="connsiteX14" fmla="*/ 29050 w 465138"/>
                  <a:gd name="connsiteY14" fmla="*/ 334130 h 435749"/>
                  <a:gd name="connsiteX15" fmla="*/ 43585 w 465138"/>
                  <a:gd name="connsiteY15" fmla="*/ 348656 h 435749"/>
                  <a:gd name="connsiteX16" fmla="*/ 174405 w 465138"/>
                  <a:gd name="connsiteY16" fmla="*/ 348656 h 435749"/>
                  <a:gd name="connsiteX17" fmla="*/ 290690 w 465138"/>
                  <a:gd name="connsiteY17" fmla="*/ 348656 h 435749"/>
                  <a:gd name="connsiteX18" fmla="*/ 421532 w 465138"/>
                  <a:gd name="connsiteY18" fmla="*/ 348656 h 435749"/>
                  <a:gd name="connsiteX19" fmla="*/ 436046 w 465138"/>
                  <a:gd name="connsiteY19" fmla="*/ 334130 h 435749"/>
                  <a:gd name="connsiteX20" fmla="*/ 436046 w 465138"/>
                  <a:gd name="connsiteY20" fmla="*/ 43577 h 435749"/>
                  <a:gd name="connsiteX21" fmla="*/ 421532 w 465138"/>
                  <a:gd name="connsiteY21" fmla="*/ 29051 h 435749"/>
                  <a:gd name="connsiteX22" fmla="*/ 43585 w 465138"/>
                  <a:gd name="connsiteY22" fmla="*/ 0 h 435749"/>
                  <a:gd name="connsiteX23" fmla="*/ 421532 w 465138"/>
                  <a:gd name="connsiteY23" fmla="*/ 0 h 435749"/>
                  <a:gd name="connsiteX24" fmla="*/ 465138 w 465138"/>
                  <a:gd name="connsiteY24" fmla="*/ 43577 h 435749"/>
                  <a:gd name="connsiteX25" fmla="*/ 465138 w 465138"/>
                  <a:gd name="connsiteY25" fmla="*/ 334130 h 435749"/>
                  <a:gd name="connsiteX26" fmla="*/ 421661 w 465138"/>
                  <a:gd name="connsiteY26" fmla="*/ 377687 h 435749"/>
                  <a:gd name="connsiteX27" fmla="*/ 276154 w 465138"/>
                  <a:gd name="connsiteY27" fmla="*/ 377687 h 435749"/>
                  <a:gd name="connsiteX28" fmla="*/ 276154 w 465138"/>
                  <a:gd name="connsiteY28" fmla="*/ 395360 h 435749"/>
                  <a:gd name="connsiteX29" fmla="*/ 366899 w 465138"/>
                  <a:gd name="connsiteY29" fmla="*/ 407142 h 435749"/>
                  <a:gd name="connsiteX30" fmla="*/ 377903 w 465138"/>
                  <a:gd name="connsiteY30" fmla="*/ 421223 h 435749"/>
                  <a:gd name="connsiteX31" fmla="*/ 363368 w 465138"/>
                  <a:gd name="connsiteY31" fmla="*/ 435749 h 435749"/>
                  <a:gd name="connsiteX32" fmla="*/ 101728 w 465138"/>
                  <a:gd name="connsiteY32" fmla="*/ 435749 h 435749"/>
                  <a:gd name="connsiteX33" fmla="*/ 87192 w 465138"/>
                  <a:gd name="connsiteY33" fmla="*/ 421223 h 435749"/>
                  <a:gd name="connsiteX34" fmla="*/ 98218 w 465138"/>
                  <a:gd name="connsiteY34" fmla="*/ 407142 h 435749"/>
                  <a:gd name="connsiteX35" fmla="*/ 188941 w 465138"/>
                  <a:gd name="connsiteY35" fmla="*/ 395360 h 435749"/>
                  <a:gd name="connsiteX36" fmla="*/ 188941 w 465138"/>
                  <a:gd name="connsiteY36" fmla="*/ 377687 h 435749"/>
                  <a:gd name="connsiteX37" fmla="*/ 43456 w 465138"/>
                  <a:gd name="connsiteY37" fmla="*/ 377687 h 435749"/>
                  <a:gd name="connsiteX38" fmla="*/ 0 w 465138"/>
                  <a:gd name="connsiteY38" fmla="*/ 334130 h 435749"/>
                  <a:gd name="connsiteX39" fmla="*/ 0 w 465138"/>
                  <a:gd name="connsiteY39" fmla="*/ 43577 h 435749"/>
                  <a:gd name="connsiteX40" fmla="*/ 43585 w 465138"/>
                  <a:gd name="connsiteY40" fmla="*/ 0 h 4357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465138" h="435749">
                    <a:moveTo>
                      <a:pt x="73207" y="72480"/>
                    </a:moveTo>
                    <a:lnTo>
                      <a:pt x="73207" y="276031"/>
                    </a:lnTo>
                    <a:lnTo>
                      <a:pt x="391898" y="276031"/>
                    </a:lnTo>
                    <a:cubicBezTo>
                      <a:pt x="391898" y="276031"/>
                      <a:pt x="391898" y="72480"/>
                      <a:pt x="391898" y="72480"/>
                    </a:cubicBezTo>
                    <a:close/>
                    <a:moveTo>
                      <a:pt x="391898" y="57944"/>
                    </a:moveTo>
                    <a:cubicBezTo>
                      <a:pt x="399914" y="57944"/>
                      <a:pt x="406400" y="64437"/>
                      <a:pt x="406400" y="72480"/>
                    </a:cubicBezTo>
                    <a:lnTo>
                      <a:pt x="406400" y="275967"/>
                    </a:lnTo>
                    <a:cubicBezTo>
                      <a:pt x="406400" y="284010"/>
                      <a:pt x="399914" y="290502"/>
                      <a:pt x="391898" y="290502"/>
                    </a:cubicBezTo>
                    <a:lnTo>
                      <a:pt x="73207" y="290502"/>
                    </a:lnTo>
                    <a:cubicBezTo>
                      <a:pt x="65208" y="290502"/>
                      <a:pt x="58737" y="284010"/>
                      <a:pt x="58737" y="275967"/>
                    </a:cubicBezTo>
                    <a:lnTo>
                      <a:pt x="58737" y="72480"/>
                    </a:lnTo>
                    <a:cubicBezTo>
                      <a:pt x="58737" y="64437"/>
                      <a:pt x="65208" y="57998"/>
                      <a:pt x="73207" y="57998"/>
                    </a:cubicBezTo>
                    <a:close/>
                    <a:moveTo>
                      <a:pt x="43585" y="29051"/>
                    </a:moveTo>
                    <a:cubicBezTo>
                      <a:pt x="35553" y="29051"/>
                      <a:pt x="29050" y="35548"/>
                      <a:pt x="29050" y="43577"/>
                    </a:cubicBezTo>
                    <a:lnTo>
                      <a:pt x="29050" y="334130"/>
                    </a:lnTo>
                    <a:cubicBezTo>
                      <a:pt x="29050" y="342139"/>
                      <a:pt x="35553" y="348656"/>
                      <a:pt x="43585" y="348656"/>
                    </a:cubicBezTo>
                    <a:lnTo>
                      <a:pt x="174405" y="348656"/>
                    </a:lnTo>
                    <a:lnTo>
                      <a:pt x="290690" y="348656"/>
                    </a:lnTo>
                    <a:lnTo>
                      <a:pt x="421532" y="348656"/>
                    </a:lnTo>
                    <a:cubicBezTo>
                      <a:pt x="429521" y="348656"/>
                      <a:pt x="436046" y="342139"/>
                      <a:pt x="436046" y="334130"/>
                    </a:cubicBezTo>
                    <a:cubicBezTo>
                      <a:pt x="436046" y="334130"/>
                      <a:pt x="436046" y="43577"/>
                      <a:pt x="436046" y="43577"/>
                    </a:cubicBezTo>
                    <a:cubicBezTo>
                      <a:pt x="436046" y="35548"/>
                      <a:pt x="429521" y="29051"/>
                      <a:pt x="421532" y="29051"/>
                    </a:cubicBezTo>
                    <a:close/>
                    <a:moveTo>
                      <a:pt x="43585" y="0"/>
                    </a:moveTo>
                    <a:lnTo>
                      <a:pt x="421532" y="0"/>
                    </a:lnTo>
                    <a:cubicBezTo>
                      <a:pt x="445585" y="0"/>
                      <a:pt x="465138" y="19489"/>
                      <a:pt x="465138" y="43577"/>
                    </a:cubicBezTo>
                    <a:lnTo>
                      <a:pt x="465138" y="334130"/>
                    </a:lnTo>
                    <a:cubicBezTo>
                      <a:pt x="465138" y="358158"/>
                      <a:pt x="445671" y="377626"/>
                      <a:pt x="421661" y="377687"/>
                    </a:cubicBezTo>
                    <a:lnTo>
                      <a:pt x="276154" y="377687"/>
                    </a:lnTo>
                    <a:lnTo>
                      <a:pt x="276154" y="395360"/>
                    </a:lnTo>
                    <a:lnTo>
                      <a:pt x="366899" y="407142"/>
                    </a:lnTo>
                    <a:cubicBezTo>
                      <a:pt x="373381" y="408776"/>
                      <a:pt x="377903" y="414566"/>
                      <a:pt x="377903" y="421223"/>
                    </a:cubicBezTo>
                    <a:cubicBezTo>
                      <a:pt x="377903" y="429253"/>
                      <a:pt x="371422" y="435749"/>
                      <a:pt x="363368" y="435749"/>
                    </a:cubicBezTo>
                    <a:lnTo>
                      <a:pt x="101728" y="435749"/>
                    </a:lnTo>
                    <a:cubicBezTo>
                      <a:pt x="93695" y="435749"/>
                      <a:pt x="87192" y="429253"/>
                      <a:pt x="87192" y="421223"/>
                    </a:cubicBezTo>
                    <a:cubicBezTo>
                      <a:pt x="87192" y="414566"/>
                      <a:pt x="91736" y="408776"/>
                      <a:pt x="98218" y="407142"/>
                    </a:cubicBezTo>
                    <a:lnTo>
                      <a:pt x="188941" y="395360"/>
                    </a:lnTo>
                    <a:lnTo>
                      <a:pt x="188941" y="377687"/>
                    </a:lnTo>
                    <a:lnTo>
                      <a:pt x="43456" y="377687"/>
                    </a:lnTo>
                    <a:cubicBezTo>
                      <a:pt x="19446" y="377626"/>
                      <a:pt x="0" y="358158"/>
                      <a:pt x="0" y="334130"/>
                    </a:cubicBezTo>
                    <a:lnTo>
                      <a:pt x="0" y="43577"/>
                    </a:lnTo>
                    <a:cubicBezTo>
                      <a:pt x="0" y="19489"/>
                      <a:pt x="19489" y="0"/>
                      <a:pt x="43585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square" lIns="20091" tIns="20091" rIns="20091" bIns="20091" anchor="ctr">
                <a:noAutofit/>
              </a:bodyPr>
              <a:lstStyle/>
              <a:p>
                <a:pPr algn="ctr" defTabSz="241077" hangingPunct="0"/>
                <a:endParaRPr lang="en-US" sz="1583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924DEEEE-5DB6-4ECE-83F4-A57111E5BA01}"/>
                </a:ext>
              </a:extLst>
            </p:cNvPr>
            <p:cNvGrpSpPr/>
            <p:nvPr/>
          </p:nvGrpSpPr>
          <p:grpSpPr>
            <a:xfrm>
              <a:off x="8921456" y="2496601"/>
              <a:ext cx="637306" cy="637308"/>
              <a:chOff x="8921456" y="2496601"/>
              <a:chExt cx="637306" cy="637308"/>
            </a:xfrm>
          </p:grpSpPr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53E3617A-D4A4-4595-BFF4-CD0AF0BB945F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8921456" y="2496601"/>
                <a:ext cx="637306" cy="637308"/>
              </a:xfrm>
              <a:prstGeom prst="ellipse">
                <a:avLst/>
              </a:prstGeom>
              <a:solidFill>
                <a:schemeClr val="accent2"/>
              </a:solidFill>
              <a:ln w="25400"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64303" fontAlgn="auto">
                  <a:spcBef>
                    <a:spcPts val="0"/>
                  </a:spcBef>
                  <a:spcAft>
                    <a:spcPts val="0"/>
                  </a:spcAft>
                </a:pPr>
                <a:endParaRPr lang="zh-CN" altLang="en-US" sz="1899">
                  <a:solidFill>
                    <a:prstClr val="white"/>
                  </a:solidFill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  <p:sp>
            <p:nvSpPr>
              <p:cNvPr id="21" name="PA_AutoShape 4">
                <a:extLst>
                  <a:ext uri="{FF2B5EF4-FFF2-40B4-BE49-F238E27FC236}">
                    <a16:creationId xmlns:a16="http://schemas.microsoft.com/office/drawing/2014/main" id="{9C869B5A-DC41-4F6A-8D49-EC514B8D84DC}"/>
                  </a:ext>
                </a:extLst>
              </p:cNvPr>
              <p:cNvSpPr>
                <a:spLocks/>
              </p:cNvSpPr>
              <p:nvPr>
                <p:custDataLst>
                  <p:tags r:id="rId3"/>
                </p:custDataLst>
              </p:nvPr>
            </p:nvSpPr>
            <p:spPr bwMode="auto">
              <a:xfrm>
                <a:off x="9112830" y="2687706"/>
                <a:ext cx="254556" cy="255456"/>
              </a:xfrm>
              <a:custGeom>
                <a:avLst/>
                <a:gdLst>
                  <a:gd name="T0" fmla="*/ 10800 w 21600"/>
                  <a:gd name="T1" fmla="*/ 10800 h 21600"/>
                  <a:gd name="T2" fmla="*/ 10800 w 21600"/>
                  <a:gd name="T3" fmla="*/ 10800 h 21600"/>
                  <a:gd name="T4" fmla="*/ 10800 w 21600"/>
                  <a:gd name="T5" fmla="*/ 10800 h 21600"/>
                  <a:gd name="T6" fmla="*/ 10800 w 21600"/>
                  <a:gd name="T7" fmla="*/ 108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1600" h="21600">
                    <a:moveTo>
                      <a:pt x="17428" y="17466"/>
                    </a:moveTo>
                    <a:cubicBezTo>
                      <a:pt x="16669" y="16923"/>
                      <a:pt x="15846" y="16465"/>
                      <a:pt x="14963" y="16121"/>
                    </a:cubicBezTo>
                    <a:cubicBezTo>
                      <a:pt x="15595" y="14609"/>
                      <a:pt x="15967" y="12928"/>
                      <a:pt x="16010" y="11148"/>
                    </a:cubicBezTo>
                    <a:lnTo>
                      <a:pt x="20188" y="11148"/>
                    </a:lnTo>
                    <a:cubicBezTo>
                      <a:pt x="20097" y="13612"/>
                      <a:pt x="19065" y="15838"/>
                      <a:pt x="17428" y="17466"/>
                    </a:cubicBezTo>
                    <a:moveTo>
                      <a:pt x="1411" y="11148"/>
                    </a:moveTo>
                    <a:lnTo>
                      <a:pt x="5589" y="11148"/>
                    </a:lnTo>
                    <a:cubicBezTo>
                      <a:pt x="5632" y="12928"/>
                      <a:pt x="6004" y="14609"/>
                      <a:pt x="6636" y="16121"/>
                    </a:cubicBezTo>
                    <a:cubicBezTo>
                      <a:pt x="5753" y="16465"/>
                      <a:pt x="4931" y="16923"/>
                      <a:pt x="4171" y="17466"/>
                    </a:cubicBezTo>
                    <a:cubicBezTo>
                      <a:pt x="2534" y="15838"/>
                      <a:pt x="1502" y="13612"/>
                      <a:pt x="1411" y="11148"/>
                    </a:cubicBezTo>
                    <a:moveTo>
                      <a:pt x="3785" y="4553"/>
                    </a:moveTo>
                    <a:cubicBezTo>
                      <a:pt x="4579" y="5170"/>
                      <a:pt x="5448" y="5691"/>
                      <a:pt x="6388" y="6084"/>
                    </a:cubicBezTo>
                    <a:cubicBezTo>
                      <a:pt x="5901" y="7433"/>
                      <a:pt x="5627" y="8908"/>
                      <a:pt x="5589" y="10451"/>
                    </a:cubicBezTo>
                    <a:lnTo>
                      <a:pt x="1411" y="10451"/>
                    </a:lnTo>
                    <a:cubicBezTo>
                      <a:pt x="1494" y="8190"/>
                      <a:pt x="2376" y="6135"/>
                      <a:pt x="3785" y="4553"/>
                    </a:cubicBezTo>
                    <a:moveTo>
                      <a:pt x="11148" y="10451"/>
                    </a:moveTo>
                    <a:lnTo>
                      <a:pt x="11148" y="6950"/>
                    </a:lnTo>
                    <a:cubicBezTo>
                      <a:pt x="12339" y="6913"/>
                      <a:pt x="13484" y="6696"/>
                      <a:pt x="14558" y="6324"/>
                    </a:cubicBezTo>
                    <a:cubicBezTo>
                      <a:pt x="15018" y="7598"/>
                      <a:pt x="15276" y="8992"/>
                      <a:pt x="15314" y="10451"/>
                    </a:cubicBezTo>
                    <a:cubicBezTo>
                      <a:pt x="15314" y="10451"/>
                      <a:pt x="11148" y="10451"/>
                      <a:pt x="11148" y="10451"/>
                    </a:cubicBezTo>
                    <a:close/>
                    <a:moveTo>
                      <a:pt x="14311" y="15882"/>
                    </a:moveTo>
                    <a:cubicBezTo>
                      <a:pt x="13309" y="15559"/>
                      <a:pt x="12247" y="15380"/>
                      <a:pt x="11148" y="15346"/>
                    </a:cubicBezTo>
                    <a:lnTo>
                      <a:pt x="11148" y="11148"/>
                    </a:lnTo>
                    <a:lnTo>
                      <a:pt x="15314" y="11148"/>
                    </a:lnTo>
                    <a:cubicBezTo>
                      <a:pt x="15270" y="12844"/>
                      <a:pt x="14914" y="14445"/>
                      <a:pt x="14311" y="15882"/>
                    </a:cubicBezTo>
                    <a:moveTo>
                      <a:pt x="14683" y="16757"/>
                    </a:moveTo>
                    <a:cubicBezTo>
                      <a:pt x="15476" y="17063"/>
                      <a:pt x="16218" y="17466"/>
                      <a:pt x="16904" y="17941"/>
                    </a:cubicBezTo>
                    <a:cubicBezTo>
                      <a:pt x="15632" y="19031"/>
                      <a:pt x="14067" y="19781"/>
                      <a:pt x="12344" y="20068"/>
                    </a:cubicBezTo>
                    <a:cubicBezTo>
                      <a:pt x="13280" y="19136"/>
                      <a:pt x="14076" y="18017"/>
                      <a:pt x="14683" y="16757"/>
                    </a:cubicBezTo>
                    <a:moveTo>
                      <a:pt x="11148" y="20188"/>
                    </a:moveTo>
                    <a:lnTo>
                      <a:pt x="11148" y="16043"/>
                    </a:lnTo>
                    <a:cubicBezTo>
                      <a:pt x="12146" y="16075"/>
                      <a:pt x="13113" y="16231"/>
                      <a:pt x="14025" y="16516"/>
                    </a:cubicBezTo>
                    <a:cubicBezTo>
                      <a:pt x="13314" y="17970"/>
                      <a:pt x="12343" y="19223"/>
                      <a:pt x="11185" y="20186"/>
                    </a:cubicBezTo>
                    <a:cubicBezTo>
                      <a:pt x="11185" y="20186"/>
                      <a:pt x="11148" y="20188"/>
                      <a:pt x="11148" y="20188"/>
                    </a:cubicBezTo>
                    <a:close/>
                    <a:moveTo>
                      <a:pt x="9255" y="20068"/>
                    </a:moveTo>
                    <a:cubicBezTo>
                      <a:pt x="7532" y="19781"/>
                      <a:pt x="5967" y="19031"/>
                      <a:pt x="4695" y="17941"/>
                    </a:cubicBezTo>
                    <a:cubicBezTo>
                      <a:pt x="5381" y="17466"/>
                      <a:pt x="6123" y="17063"/>
                      <a:pt x="6916" y="16757"/>
                    </a:cubicBezTo>
                    <a:cubicBezTo>
                      <a:pt x="7523" y="18017"/>
                      <a:pt x="8319" y="19136"/>
                      <a:pt x="9255" y="20068"/>
                    </a:cubicBezTo>
                    <a:moveTo>
                      <a:pt x="10451" y="11148"/>
                    </a:moveTo>
                    <a:lnTo>
                      <a:pt x="10451" y="15346"/>
                    </a:lnTo>
                    <a:cubicBezTo>
                      <a:pt x="9352" y="15380"/>
                      <a:pt x="8290" y="15559"/>
                      <a:pt x="7288" y="15882"/>
                    </a:cubicBezTo>
                    <a:cubicBezTo>
                      <a:pt x="6685" y="14445"/>
                      <a:pt x="6329" y="12844"/>
                      <a:pt x="6285" y="11148"/>
                    </a:cubicBezTo>
                    <a:cubicBezTo>
                      <a:pt x="6285" y="11148"/>
                      <a:pt x="10451" y="11148"/>
                      <a:pt x="10451" y="11148"/>
                    </a:cubicBezTo>
                    <a:close/>
                    <a:moveTo>
                      <a:pt x="7041" y="6324"/>
                    </a:moveTo>
                    <a:cubicBezTo>
                      <a:pt x="8115" y="6696"/>
                      <a:pt x="9260" y="6913"/>
                      <a:pt x="10451" y="6950"/>
                    </a:cubicBezTo>
                    <a:lnTo>
                      <a:pt x="10451" y="10451"/>
                    </a:lnTo>
                    <a:lnTo>
                      <a:pt x="6285" y="10451"/>
                    </a:lnTo>
                    <a:cubicBezTo>
                      <a:pt x="6324" y="8992"/>
                      <a:pt x="6581" y="7598"/>
                      <a:pt x="7041" y="6324"/>
                    </a:cubicBezTo>
                    <a:moveTo>
                      <a:pt x="6651" y="5442"/>
                    </a:moveTo>
                    <a:cubicBezTo>
                      <a:pt x="5790" y="5084"/>
                      <a:pt x="4993" y="4609"/>
                      <a:pt x="4263" y="4050"/>
                    </a:cubicBezTo>
                    <a:cubicBezTo>
                      <a:pt x="5606" y="2749"/>
                      <a:pt x="7332" y="1851"/>
                      <a:pt x="9255" y="1531"/>
                    </a:cubicBezTo>
                    <a:cubicBezTo>
                      <a:pt x="8175" y="2610"/>
                      <a:pt x="7286" y="3939"/>
                      <a:pt x="6651" y="5442"/>
                    </a:cubicBezTo>
                    <a:moveTo>
                      <a:pt x="10451" y="1411"/>
                    </a:moveTo>
                    <a:lnTo>
                      <a:pt x="10451" y="6253"/>
                    </a:lnTo>
                    <a:cubicBezTo>
                      <a:pt x="9352" y="6217"/>
                      <a:pt x="8296" y="6021"/>
                      <a:pt x="7303" y="5681"/>
                    </a:cubicBezTo>
                    <a:cubicBezTo>
                      <a:pt x="8029" y="3972"/>
                      <a:pt x="9101" y="2507"/>
                      <a:pt x="10415" y="1413"/>
                    </a:cubicBezTo>
                    <a:cubicBezTo>
                      <a:pt x="10427" y="1412"/>
                      <a:pt x="10439" y="1411"/>
                      <a:pt x="10451" y="1411"/>
                    </a:cubicBezTo>
                    <a:moveTo>
                      <a:pt x="12344" y="1531"/>
                    </a:moveTo>
                    <a:cubicBezTo>
                      <a:pt x="14267" y="1851"/>
                      <a:pt x="15993" y="2749"/>
                      <a:pt x="17336" y="4050"/>
                    </a:cubicBezTo>
                    <a:cubicBezTo>
                      <a:pt x="16606" y="4609"/>
                      <a:pt x="15809" y="5084"/>
                      <a:pt x="14948" y="5442"/>
                    </a:cubicBezTo>
                    <a:cubicBezTo>
                      <a:pt x="14313" y="3939"/>
                      <a:pt x="13424" y="2610"/>
                      <a:pt x="12344" y="1531"/>
                    </a:cubicBezTo>
                    <a:moveTo>
                      <a:pt x="11184" y="1413"/>
                    </a:moveTo>
                    <a:cubicBezTo>
                      <a:pt x="12498" y="2507"/>
                      <a:pt x="13570" y="3972"/>
                      <a:pt x="14296" y="5681"/>
                    </a:cubicBezTo>
                    <a:cubicBezTo>
                      <a:pt x="13303" y="6021"/>
                      <a:pt x="12247" y="6217"/>
                      <a:pt x="11148" y="6253"/>
                    </a:cubicBezTo>
                    <a:lnTo>
                      <a:pt x="11148" y="1411"/>
                    </a:lnTo>
                    <a:cubicBezTo>
                      <a:pt x="11160" y="1411"/>
                      <a:pt x="11172" y="1412"/>
                      <a:pt x="11184" y="1413"/>
                    </a:cubicBezTo>
                    <a:moveTo>
                      <a:pt x="10414" y="20186"/>
                    </a:moveTo>
                    <a:cubicBezTo>
                      <a:pt x="9256" y="19223"/>
                      <a:pt x="8285" y="17970"/>
                      <a:pt x="7574" y="16516"/>
                    </a:cubicBezTo>
                    <a:cubicBezTo>
                      <a:pt x="8486" y="16231"/>
                      <a:pt x="9453" y="16075"/>
                      <a:pt x="10451" y="16043"/>
                    </a:cubicBezTo>
                    <a:lnTo>
                      <a:pt x="10451" y="20188"/>
                    </a:lnTo>
                    <a:cubicBezTo>
                      <a:pt x="10451" y="20188"/>
                      <a:pt x="10414" y="20186"/>
                      <a:pt x="10414" y="20186"/>
                    </a:cubicBezTo>
                    <a:close/>
                    <a:moveTo>
                      <a:pt x="20188" y="10451"/>
                    </a:moveTo>
                    <a:lnTo>
                      <a:pt x="16010" y="10451"/>
                    </a:lnTo>
                    <a:cubicBezTo>
                      <a:pt x="15972" y="8908"/>
                      <a:pt x="15698" y="7433"/>
                      <a:pt x="15211" y="6084"/>
                    </a:cubicBezTo>
                    <a:cubicBezTo>
                      <a:pt x="16151" y="5691"/>
                      <a:pt x="17020" y="5170"/>
                      <a:pt x="17814" y="4553"/>
                    </a:cubicBezTo>
                    <a:cubicBezTo>
                      <a:pt x="19223" y="6135"/>
                      <a:pt x="20105" y="8190"/>
                      <a:pt x="20188" y="10451"/>
                    </a:cubicBezTo>
                    <a:moveTo>
                      <a:pt x="10800" y="0"/>
                    </a:moveTo>
                    <a:cubicBezTo>
                      <a:pt x="4835" y="0"/>
                      <a:pt x="0" y="4835"/>
                      <a:pt x="0" y="10800"/>
                    </a:cubicBezTo>
                    <a:cubicBezTo>
                      <a:pt x="0" y="16764"/>
                      <a:pt x="4835" y="21600"/>
                      <a:pt x="10800" y="21600"/>
                    </a:cubicBezTo>
                    <a:cubicBezTo>
                      <a:pt x="16764" y="21600"/>
                      <a:pt x="21600" y="16764"/>
                      <a:pt x="21600" y="10800"/>
                    </a:cubicBezTo>
                    <a:cubicBezTo>
                      <a:pt x="21600" y="4835"/>
                      <a:pt x="16764" y="0"/>
                      <a:pt x="10800" y="0"/>
                    </a:cubicBezTo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  <a:extLst>
                <a:ext uri="{91240B29-F687-4f45-9708-019B960494DF}">
                  <a14:hiddenLine xmlns="" xmlns:a14="http://schemas.microsoft.com/office/drawing/2010/main" w="12700" cap="flat" cmpd="sng">
                    <a:solidFill>
                      <a:srgbClr val="000000"/>
                    </a:solidFill>
                    <a:prstDash val="solid"/>
                    <a:miter lim="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lIns="20091" tIns="20091" rIns="20091" bIns="20091" anchor="ctr"/>
              <a:lstStyle/>
              <a:p>
                <a:pPr algn="ctr" defTabSz="241077" hangingPunct="0"/>
                <a:endParaRPr lang="en-US" sz="1583" dirty="0">
                  <a:solidFill>
                    <a:srgbClr val="FFFFFF"/>
                  </a:solidFill>
                  <a:effectLst>
                    <a:outerShdw blurRad="38100" dist="38100" dir="2700000" algn="tl">
                      <a:srgbClr val="000000"/>
                    </a:outerShdw>
                  </a:effectLst>
                  <a:latin typeface="字魂105号-简雅黑" panose="00000500000000000000" pitchFamily="2" charset="-122"/>
                  <a:ea typeface="字魂105号-简雅黑" panose="00000500000000000000" pitchFamily="2" charset="-122"/>
                  <a:cs typeface="+mn-ea"/>
                  <a:sym typeface="字魂105号-简雅黑" panose="00000500000000000000" pitchFamily="2" charset="-122"/>
                </a:endParaRPr>
              </a:p>
            </p:txBody>
          </p:sp>
        </p:grp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8F3214F3-5FB8-40D1-9CA3-851BFEDA6C30}"/>
              </a:ext>
            </a:extLst>
          </p:cNvPr>
          <p:cNvGrpSpPr/>
          <p:nvPr/>
        </p:nvGrpSpPr>
        <p:grpSpPr>
          <a:xfrm>
            <a:off x="9667106" y="3127163"/>
            <a:ext cx="2371769" cy="820372"/>
            <a:chOff x="3389687" y="2343753"/>
            <a:chExt cx="2248912" cy="77787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7C2DB59-A470-4BD9-924F-C3F7B996E765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46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官方</a:t>
              </a:r>
              <a:r>
                <a:rPr lang="en-US" altLang="zh-CN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QQ</a:t>
              </a:r>
              <a:r>
                <a:rPr lang="zh-CN" altLang="en-US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小科运营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6AC878D9-AA2F-49FB-8DB3-217B4DD83CC2}"/>
                </a:ext>
              </a:extLst>
            </p:cNvPr>
            <p:cNvSpPr txBox="1"/>
            <p:nvPr/>
          </p:nvSpPr>
          <p:spPr>
            <a:xfrm>
              <a:off x="3389687" y="2696465"/>
              <a:ext cx="2248912" cy="4251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热爱发动态、发微博的你，这次可有施展才华的舞台啦</a:t>
              </a:r>
              <a:endParaRPr lang="en-US" altLang="zh-CN" sz="1055" dirty="0">
                <a:solidFill>
                  <a:srgbClr val="085ABC"/>
                </a:solidFill>
                <a:latin typeface="+mj-ea"/>
                <a:ea typeface="+mj-ea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D2970FD2-E90D-4EAA-87FA-E9F94A7FE6AF}"/>
              </a:ext>
            </a:extLst>
          </p:cNvPr>
          <p:cNvGrpSpPr/>
          <p:nvPr/>
        </p:nvGrpSpPr>
        <p:grpSpPr>
          <a:xfrm>
            <a:off x="6248658" y="3342853"/>
            <a:ext cx="2397095" cy="790413"/>
            <a:chOff x="3108990" y="3430787"/>
            <a:chExt cx="2272925" cy="749471"/>
          </a:xfrm>
        </p:grpSpPr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7C9435E-2E85-48C3-B152-BF9A744FFDD9}"/>
                </a:ext>
              </a:extLst>
            </p:cNvPr>
            <p:cNvSpPr txBox="1"/>
            <p:nvPr/>
          </p:nvSpPr>
          <p:spPr>
            <a:xfrm>
              <a:off x="3108990" y="3430787"/>
              <a:ext cx="1962344" cy="36467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摄影记录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0830AA9-3419-42A1-838F-539022BC499A}"/>
                </a:ext>
              </a:extLst>
            </p:cNvPr>
            <p:cNvSpPr txBox="1"/>
            <p:nvPr/>
          </p:nvSpPr>
          <p:spPr>
            <a:xfrm>
              <a:off x="3133003" y="3755092"/>
              <a:ext cx="2248912" cy="4251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和笔墨一样，</a:t>
              </a:r>
              <a:r>
                <a:rPr lang="en-US" altLang="zh-CN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CMOS</a:t>
              </a: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也可以更快速地捕捉到每一个精彩的瞬间</a:t>
              </a:r>
              <a:endParaRPr lang="en-US" altLang="zh-CN" sz="1055" dirty="0">
                <a:solidFill>
                  <a:srgbClr val="085ABC"/>
                </a:solidFill>
                <a:latin typeface="+mj-ea"/>
                <a:ea typeface="+mj-ea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868C1944-4222-4C40-8E89-BC26375D0C17}"/>
              </a:ext>
            </a:extLst>
          </p:cNvPr>
          <p:cNvGrpSpPr/>
          <p:nvPr/>
        </p:nvGrpSpPr>
        <p:grpSpPr>
          <a:xfrm>
            <a:off x="4160370" y="5139799"/>
            <a:ext cx="2371769" cy="820372"/>
            <a:chOff x="3389687" y="2343753"/>
            <a:chExt cx="2248912" cy="777877"/>
          </a:xfrm>
        </p:grpSpPr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39AB537-8787-4342-82CC-23884AFF9230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46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新闻撰写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82C9DB47-FD37-4916-B719-AC1689905406}"/>
                </a:ext>
              </a:extLst>
            </p:cNvPr>
            <p:cNvSpPr txBox="1"/>
            <p:nvPr/>
          </p:nvSpPr>
          <p:spPr>
            <a:xfrm>
              <a:off x="3389687" y="2696465"/>
              <a:ext cx="2248912" cy="4251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用灵动的文字记载下科协的每一分每一秒，书写下在科协美好的时光</a:t>
              </a:r>
              <a:endParaRPr lang="en-US" altLang="zh-CN" sz="1055" dirty="0">
                <a:solidFill>
                  <a:srgbClr val="085ABC"/>
                </a:solidFill>
                <a:latin typeface="+mj-ea"/>
                <a:ea typeface="+mj-ea"/>
                <a:cs typeface="+mn-ea"/>
                <a:sym typeface="字魂105号-简雅黑" panose="00000500000000000000" pitchFamily="2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EFF4B668-0966-466F-9791-8AF2CCD2B5C7}"/>
              </a:ext>
            </a:extLst>
          </p:cNvPr>
          <p:cNvGrpSpPr/>
          <p:nvPr/>
        </p:nvGrpSpPr>
        <p:grpSpPr>
          <a:xfrm>
            <a:off x="3193653" y="1767725"/>
            <a:ext cx="2371769" cy="820373"/>
            <a:chOff x="3389687" y="2343753"/>
            <a:chExt cx="2248912" cy="777878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3919F8F4-9BDE-448A-A7A8-543A8FE0C1B6}"/>
                </a:ext>
              </a:extLst>
            </p:cNvPr>
            <p:cNvSpPr txBox="1"/>
            <p:nvPr/>
          </p:nvSpPr>
          <p:spPr>
            <a:xfrm>
              <a:off x="3389687" y="2343753"/>
              <a:ext cx="1962344" cy="36467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899" b="1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海报制作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99DA417D-9E87-4BAA-911C-EE46D4F3791B}"/>
                </a:ext>
              </a:extLst>
            </p:cNvPr>
            <p:cNvSpPr txBox="1"/>
            <p:nvPr/>
          </p:nvSpPr>
          <p:spPr>
            <a:xfrm>
              <a:off x="3389687" y="2696465"/>
              <a:ext cx="2248912" cy="4251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defTabSz="964303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半个月一次的</a:t>
              </a:r>
              <a:r>
                <a:rPr lang="en-US" altLang="zh-CN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PS</a:t>
              </a: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培训可以让你从</a:t>
              </a:r>
              <a:r>
                <a:rPr lang="en-US" altLang="zh-CN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P</a:t>
              </a: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图</a:t>
              </a:r>
              <a:endParaRPr lang="en-US" altLang="zh-CN" sz="1055" dirty="0">
                <a:solidFill>
                  <a:srgbClr val="085ABC"/>
                </a:solidFill>
                <a:latin typeface="+mj-ea"/>
                <a:ea typeface="+mj-ea"/>
                <a:cs typeface="+mn-ea"/>
                <a:sym typeface="字魂105号-简雅黑" panose="00000500000000000000" pitchFamily="2" charset="-122"/>
              </a:endParaRPr>
            </a:p>
            <a:p>
              <a:pPr defTabSz="964303" fontAlgn="auto">
                <a:lnSpc>
                  <a:spcPct val="114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055" dirty="0">
                  <a:solidFill>
                    <a:srgbClr val="085ABC"/>
                  </a:solidFill>
                  <a:latin typeface="+mj-ea"/>
                  <a:ea typeface="+mj-ea"/>
                  <a:cs typeface="+mn-ea"/>
                  <a:sym typeface="字魂105号-简雅黑" panose="00000500000000000000" pitchFamily="2" charset="-122"/>
                </a:rPr>
                <a:t>小白走上海报设计达人之路</a:t>
              </a:r>
              <a:endParaRPr lang="en-US" altLang="zh-CN" sz="1055" dirty="0">
                <a:solidFill>
                  <a:srgbClr val="085ABC"/>
                </a:solidFill>
                <a:latin typeface="+mj-ea"/>
                <a:ea typeface="+mj-ea"/>
                <a:cs typeface="+mn-ea"/>
                <a:sym typeface="字魂105号-简雅黑" panose="00000500000000000000" pitchFamily="2" charset="-122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976EA9B3-F52D-4828-ADE7-6C7BD89DC484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552" y="3560831"/>
            <a:ext cx="1861576" cy="26328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278F5F4-EF3C-439D-B98F-BFB7CFC0D07F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769" y="5167855"/>
            <a:ext cx="2245889" cy="1256628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7DE1DD9C-1EEC-419D-A204-4A99D6DABE5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7548" y="1130300"/>
            <a:ext cx="1209085" cy="1810875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矩形 8">
            <a:extLst>
              <a:ext uri="{FF2B5EF4-FFF2-40B4-BE49-F238E27FC236}">
                <a16:creationId xmlns:a16="http://schemas.microsoft.com/office/drawing/2014/main" id="{DAAE9D7C-ED97-430F-AB65-88A7DA9056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宣传部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协会对内、对外的宣传窗口</a:t>
            </a:r>
          </a:p>
        </p:txBody>
      </p:sp>
    </p:spTree>
    <p:extLst>
      <p:ext uri="{BB962C8B-B14F-4D97-AF65-F5344CB8AC3E}">
        <p14:creationId xmlns:p14="http://schemas.microsoft.com/office/powerpoint/2010/main" val="2208056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8" name="组合 397"/>
          <p:cNvGrpSpPr/>
          <p:nvPr/>
        </p:nvGrpSpPr>
        <p:grpSpPr>
          <a:xfrm>
            <a:off x="-5665" y="0"/>
            <a:ext cx="11845622" cy="661848"/>
            <a:chOff x="-5664" y="109554"/>
            <a:chExt cx="11845622" cy="661848"/>
          </a:xfrm>
        </p:grpSpPr>
        <p:sp>
          <p:nvSpPr>
            <p:cNvPr id="399" name="Freeform 96"/>
            <p:cNvSpPr/>
            <p:nvPr/>
          </p:nvSpPr>
          <p:spPr bwMode="auto">
            <a:xfrm>
              <a:off x="11559368" y="359659"/>
              <a:ext cx="280590" cy="270687"/>
            </a:xfrm>
            <a:custGeom>
              <a:avLst/>
              <a:gdLst>
                <a:gd name="T0" fmla="*/ 184 w 216"/>
                <a:gd name="T1" fmla="*/ 0 h 208"/>
                <a:gd name="T2" fmla="*/ 152 w 216"/>
                <a:gd name="T3" fmla="*/ 32 h 208"/>
                <a:gd name="T4" fmla="*/ 154 w 216"/>
                <a:gd name="T5" fmla="*/ 41 h 208"/>
                <a:gd name="T6" fmla="*/ 60 w 216"/>
                <a:gd name="T7" fmla="*/ 80 h 208"/>
                <a:gd name="T8" fmla="*/ 32 w 216"/>
                <a:gd name="T9" fmla="*/ 64 h 208"/>
                <a:gd name="T10" fmla="*/ 0 w 216"/>
                <a:gd name="T11" fmla="*/ 96 h 208"/>
                <a:gd name="T12" fmla="*/ 32 w 216"/>
                <a:gd name="T13" fmla="*/ 128 h 208"/>
                <a:gd name="T14" fmla="*/ 56 w 216"/>
                <a:gd name="T15" fmla="*/ 118 h 208"/>
                <a:gd name="T16" fmla="*/ 116 w 216"/>
                <a:gd name="T17" fmla="*/ 161 h 208"/>
                <a:gd name="T18" fmla="*/ 112 w 216"/>
                <a:gd name="T19" fmla="*/ 176 h 208"/>
                <a:gd name="T20" fmla="*/ 144 w 216"/>
                <a:gd name="T21" fmla="*/ 208 h 208"/>
                <a:gd name="T22" fmla="*/ 176 w 216"/>
                <a:gd name="T23" fmla="*/ 176 h 208"/>
                <a:gd name="T24" fmla="*/ 144 w 216"/>
                <a:gd name="T25" fmla="*/ 144 h 208"/>
                <a:gd name="T26" fmla="*/ 121 w 216"/>
                <a:gd name="T27" fmla="*/ 154 h 208"/>
                <a:gd name="T28" fmla="*/ 61 w 216"/>
                <a:gd name="T29" fmla="*/ 111 h 208"/>
                <a:gd name="T30" fmla="*/ 64 w 216"/>
                <a:gd name="T31" fmla="*/ 96 h 208"/>
                <a:gd name="T32" fmla="*/ 63 w 216"/>
                <a:gd name="T33" fmla="*/ 87 h 208"/>
                <a:gd name="T34" fmla="*/ 157 w 216"/>
                <a:gd name="T35" fmla="*/ 48 h 208"/>
                <a:gd name="T36" fmla="*/ 184 w 216"/>
                <a:gd name="T37" fmla="*/ 64 h 208"/>
                <a:gd name="T38" fmla="*/ 216 w 216"/>
                <a:gd name="T39" fmla="*/ 32 h 208"/>
                <a:gd name="T40" fmla="*/ 184 w 216"/>
                <a:gd name="T41" fmla="*/ 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16" h="208">
                  <a:moveTo>
                    <a:pt x="184" y="0"/>
                  </a:moveTo>
                  <a:cubicBezTo>
                    <a:pt x="167" y="0"/>
                    <a:pt x="152" y="14"/>
                    <a:pt x="152" y="32"/>
                  </a:cubicBezTo>
                  <a:cubicBezTo>
                    <a:pt x="152" y="35"/>
                    <a:pt x="153" y="38"/>
                    <a:pt x="154" y="41"/>
                  </a:cubicBezTo>
                  <a:cubicBezTo>
                    <a:pt x="60" y="80"/>
                    <a:pt x="60" y="80"/>
                    <a:pt x="60" y="80"/>
                  </a:cubicBezTo>
                  <a:cubicBezTo>
                    <a:pt x="55" y="70"/>
                    <a:pt x="44" y="64"/>
                    <a:pt x="32" y="64"/>
                  </a:cubicBezTo>
                  <a:cubicBezTo>
                    <a:pt x="15" y="64"/>
                    <a:pt x="0" y="78"/>
                    <a:pt x="0" y="96"/>
                  </a:cubicBezTo>
                  <a:cubicBezTo>
                    <a:pt x="0" y="113"/>
                    <a:pt x="15" y="128"/>
                    <a:pt x="32" y="128"/>
                  </a:cubicBezTo>
                  <a:cubicBezTo>
                    <a:pt x="42" y="128"/>
                    <a:pt x="50" y="124"/>
                    <a:pt x="56" y="118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14" y="165"/>
                    <a:pt x="112" y="170"/>
                    <a:pt x="112" y="176"/>
                  </a:cubicBezTo>
                  <a:cubicBezTo>
                    <a:pt x="112" y="193"/>
                    <a:pt x="127" y="208"/>
                    <a:pt x="144" y="208"/>
                  </a:cubicBezTo>
                  <a:cubicBezTo>
                    <a:pt x="162" y="208"/>
                    <a:pt x="176" y="193"/>
                    <a:pt x="176" y="176"/>
                  </a:cubicBezTo>
                  <a:cubicBezTo>
                    <a:pt x="176" y="158"/>
                    <a:pt x="162" y="144"/>
                    <a:pt x="144" y="144"/>
                  </a:cubicBezTo>
                  <a:cubicBezTo>
                    <a:pt x="135" y="144"/>
                    <a:pt x="127" y="148"/>
                    <a:pt x="121" y="154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07"/>
                    <a:pt x="64" y="101"/>
                    <a:pt x="64" y="96"/>
                  </a:cubicBezTo>
                  <a:cubicBezTo>
                    <a:pt x="64" y="93"/>
                    <a:pt x="64" y="90"/>
                    <a:pt x="63" y="87"/>
                  </a:cubicBezTo>
                  <a:cubicBezTo>
                    <a:pt x="157" y="48"/>
                    <a:pt x="157" y="48"/>
                    <a:pt x="157" y="48"/>
                  </a:cubicBezTo>
                  <a:cubicBezTo>
                    <a:pt x="162" y="57"/>
                    <a:pt x="173" y="64"/>
                    <a:pt x="184" y="64"/>
                  </a:cubicBezTo>
                  <a:cubicBezTo>
                    <a:pt x="202" y="64"/>
                    <a:pt x="216" y="49"/>
                    <a:pt x="216" y="32"/>
                  </a:cubicBezTo>
                  <a:cubicBezTo>
                    <a:pt x="216" y="14"/>
                    <a:pt x="202" y="0"/>
                    <a:pt x="18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rgbClr val="AD1C21"/>
                </a:solidFill>
                <a:cs typeface="+mn-ea"/>
                <a:sym typeface="+mn-lt"/>
              </a:endParaRPr>
            </a:p>
          </p:txBody>
        </p:sp>
        <p:sp>
          <p:nvSpPr>
            <p:cNvPr id="401" name="圆角矩形 400"/>
            <p:cNvSpPr/>
            <p:nvPr/>
          </p:nvSpPr>
          <p:spPr>
            <a:xfrm rot="10800000" flipV="1">
              <a:off x="-5664" y="249441"/>
              <a:ext cx="484287" cy="491115"/>
            </a:xfrm>
            <a:prstGeom prst="roundRect">
              <a:avLst>
                <a:gd name="adj" fmla="val 5039"/>
              </a:avLst>
            </a:prstGeom>
            <a:solidFill>
              <a:srgbClr val="085ABC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36" tIns="45718" rIns="91436" bIns="45718" rtlCol="0" anchor="ctr"/>
            <a:lstStyle/>
            <a:p>
              <a:pPr algn="ctr"/>
              <a:r>
                <a:rPr lang="en-US" altLang="zh-CN" sz="3600" dirty="0">
                  <a:cs typeface="+mn-ea"/>
                  <a:sym typeface="+mn-lt"/>
                </a:rPr>
                <a:t>1</a:t>
              </a:r>
              <a:endParaRPr lang="zh-CN" altLang="en-US" sz="3600" dirty="0">
                <a:cs typeface="+mn-ea"/>
                <a:sym typeface="+mn-lt"/>
              </a:endParaRPr>
            </a:p>
          </p:txBody>
        </p:sp>
        <p:sp>
          <p:nvSpPr>
            <p:cNvPr id="402" name="矩形 401"/>
            <p:cNvSpPr/>
            <p:nvPr/>
          </p:nvSpPr>
          <p:spPr>
            <a:xfrm>
              <a:off x="5269349" y="249441"/>
              <a:ext cx="3725614" cy="400105"/>
            </a:xfrm>
            <a:prstGeom prst="rect">
              <a:avLst/>
            </a:prstGeom>
          </p:spPr>
          <p:txBody>
            <a:bodyPr wrap="square" lIns="91436" tIns="45718" rIns="91436" bIns="45718">
              <a:spAutoFit/>
            </a:bodyPr>
            <a:lstStyle/>
            <a:p>
              <a:endParaRPr lang="en-US" altLang="zh-CN" sz="2000" dirty="0">
                <a:solidFill>
                  <a:schemeClr val="bg1"/>
                </a:solidFill>
                <a:cs typeface="+mn-ea"/>
                <a:sym typeface="+mn-lt"/>
              </a:endParaRPr>
            </a:p>
          </p:txBody>
        </p:sp>
        <p:sp>
          <p:nvSpPr>
            <p:cNvPr id="403" name="矩形 402"/>
            <p:cNvSpPr/>
            <p:nvPr/>
          </p:nvSpPr>
          <p:spPr>
            <a:xfrm>
              <a:off x="761702" y="109554"/>
              <a:ext cx="3416320" cy="661848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社团建设</a:t>
              </a:r>
              <a:r>
                <a:rPr lang="en-US" altLang="zh-CN" sz="2800" dirty="0">
                  <a:solidFill>
                    <a:srgbClr val="085ABC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800" dirty="0">
                  <a:solidFill>
                    <a:srgbClr val="085ABC"/>
                  </a:solidFill>
                  <a:cs typeface="+mn-ea"/>
                  <a:sym typeface="+mn-lt"/>
                </a:rPr>
                <a:t>技术部</a:t>
              </a:r>
            </a:p>
          </p:txBody>
        </p:sp>
      </p:grpSp>
      <p:grpSp>
        <p:nvGrpSpPr>
          <p:cNvPr id="46" name="Group 20"/>
          <p:cNvGrpSpPr/>
          <p:nvPr/>
        </p:nvGrpSpPr>
        <p:grpSpPr>
          <a:xfrm>
            <a:off x="2936603" y="4240674"/>
            <a:ext cx="263040" cy="264742"/>
            <a:chOff x="7971783" y="2080670"/>
            <a:chExt cx="401822" cy="404317"/>
          </a:xfrm>
          <a:solidFill>
            <a:schemeClr val="bg1"/>
          </a:solidFill>
        </p:grpSpPr>
        <p:sp>
          <p:nvSpPr>
            <p:cNvPr id="47" name="淘宝店chenying0907出品 42"/>
            <p:cNvSpPr>
              <a:spLocks noEditPoints="1"/>
            </p:cNvSpPr>
            <p:nvPr/>
          </p:nvSpPr>
          <p:spPr bwMode="auto">
            <a:xfrm>
              <a:off x="7971783" y="2080670"/>
              <a:ext cx="401822" cy="404317"/>
            </a:xfrm>
            <a:custGeom>
              <a:avLst/>
              <a:gdLst>
                <a:gd name="T0" fmla="*/ 60 w 121"/>
                <a:gd name="T1" fmla="*/ 0 h 121"/>
                <a:gd name="T2" fmla="*/ 0 w 121"/>
                <a:gd name="T3" fmla="*/ 61 h 121"/>
                <a:gd name="T4" fmla="*/ 60 w 121"/>
                <a:gd name="T5" fmla="*/ 121 h 121"/>
                <a:gd name="T6" fmla="*/ 121 w 121"/>
                <a:gd name="T7" fmla="*/ 61 h 121"/>
                <a:gd name="T8" fmla="*/ 60 w 121"/>
                <a:gd name="T9" fmla="*/ 0 h 121"/>
                <a:gd name="T10" fmla="*/ 60 w 121"/>
                <a:gd name="T11" fmla="*/ 111 h 121"/>
                <a:gd name="T12" fmla="*/ 10 w 121"/>
                <a:gd name="T13" fmla="*/ 61 h 121"/>
                <a:gd name="T14" fmla="*/ 60 w 121"/>
                <a:gd name="T15" fmla="*/ 10 h 121"/>
                <a:gd name="T16" fmla="*/ 111 w 121"/>
                <a:gd name="T17" fmla="*/ 61 h 121"/>
                <a:gd name="T18" fmla="*/ 60 w 121"/>
                <a:gd name="T19" fmla="*/ 11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1" h="121">
                  <a:moveTo>
                    <a:pt x="60" y="0"/>
                  </a:moveTo>
                  <a:cubicBezTo>
                    <a:pt x="27" y="0"/>
                    <a:pt x="0" y="27"/>
                    <a:pt x="0" y="61"/>
                  </a:cubicBezTo>
                  <a:cubicBezTo>
                    <a:pt x="0" y="94"/>
                    <a:pt x="27" y="121"/>
                    <a:pt x="60" y="121"/>
                  </a:cubicBezTo>
                  <a:cubicBezTo>
                    <a:pt x="94" y="121"/>
                    <a:pt x="121" y="94"/>
                    <a:pt x="121" y="61"/>
                  </a:cubicBezTo>
                  <a:cubicBezTo>
                    <a:pt x="121" y="27"/>
                    <a:pt x="94" y="0"/>
                    <a:pt x="60" y="0"/>
                  </a:cubicBezTo>
                  <a:close/>
                  <a:moveTo>
                    <a:pt x="60" y="111"/>
                  </a:moveTo>
                  <a:cubicBezTo>
                    <a:pt x="32" y="111"/>
                    <a:pt x="10" y="89"/>
                    <a:pt x="10" y="61"/>
                  </a:cubicBezTo>
                  <a:cubicBezTo>
                    <a:pt x="10" y="33"/>
                    <a:pt x="32" y="10"/>
                    <a:pt x="60" y="10"/>
                  </a:cubicBezTo>
                  <a:cubicBezTo>
                    <a:pt x="88" y="10"/>
                    <a:pt x="111" y="33"/>
                    <a:pt x="111" y="61"/>
                  </a:cubicBezTo>
                  <a:cubicBezTo>
                    <a:pt x="111" y="89"/>
                    <a:pt x="88" y="111"/>
                    <a:pt x="60" y="1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  <p:sp>
          <p:nvSpPr>
            <p:cNvPr id="48" name="淘宝店chenying0907出品 43"/>
            <p:cNvSpPr/>
            <p:nvPr/>
          </p:nvSpPr>
          <p:spPr bwMode="auto">
            <a:xfrm>
              <a:off x="8079103" y="2178006"/>
              <a:ext cx="139764" cy="199662"/>
            </a:xfrm>
            <a:custGeom>
              <a:avLst/>
              <a:gdLst>
                <a:gd name="T0" fmla="*/ 42 w 42"/>
                <a:gd name="T1" fmla="*/ 60 h 60"/>
                <a:gd name="T2" fmla="*/ 42 w 42"/>
                <a:gd name="T3" fmla="*/ 0 h 60"/>
                <a:gd name="T4" fmla="*/ 0 w 42"/>
                <a:gd name="T5" fmla="*/ 42 h 60"/>
                <a:gd name="T6" fmla="*/ 42 w 42"/>
                <a:gd name="T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60">
                  <a:moveTo>
                    <a:pt x="42" y="60"/>
                  </a:moveTo>
                  <a:cubicBezTo>
                    <a:pt x="42" y="0"/>
                    <a:pt x="42" y="0"/>
                    <a:pt x="42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29" y="42"/>
                    <a:pt x="42" y="60"/>
                    <a:pt x="42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>
              <a:defPPr>
                <a:defRPr lang="zh-CN"/>
              </a:defPPr>
              <a:lvl1pPr marL="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9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8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7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6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5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4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3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200" algn="l" defTabSz="685800" rtl="0" eaLnBrk="1" latinLnBrk="0" hangingPunct="1"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endParaRPr lang="en-US">
                <a:solidFill>
                  <a:schemeClr val="tx2">
                    <a:lumMod val="50000"/>
                  </a:schemeClr>
                </a:solidFill>
                <a:latin typeface="+mn-lt"/>
                <a:cs typeface="+mn-cs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89713C7C-670F-45BE-A2B8-28DD5A73C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01645">
            <a:off x="443763" y="1252670"/>
            <a:ext cx="6719824" cy="407556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E3DED63-96A6-43FC-B31C-68211BA5D9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891" y="2399139"/>
            <a:ext cx="8204919" cy="4186873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F3C75F0-C309-4702-AEFF-5F1425F1C0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13184" y="1517995"/>
            <a:ext cx="6701874" cy="396357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36195" dist="12700" dir="11400000" algn="tl" rotWithShape="0">
              <a:srgbClr val="000000">
                <a:alpha val="33000"/>
              </a:srgbClr>
            </a:outerShdw>
          </a:effectLst>
          <a:scene3d>
            <a:camera prst="perspectiveContrastingLeftFacing">
              <a:rot lat="540000" lon="2100000" rev="0"/>
            </a:camera>
            <a:lightRig rig="soft" dir="t"/>
          </a:scene3d>
          <a:sp3d contourW="12700" prstMaterial="matte">
            <a:bevelT w="63500" h="50800"/>
            <a:contourClr>
              <a:srgbClr val="C0C0C0"/>
            </a:contourClr>
          </a:sp3d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EFEF164F-06B6-427B-AFE9-0DE67C1929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610" y="4214191"/>
            <a:ext cx="1349722" cy="2021509"/>
          </a:xfrm>
          <a:prstGeom prst="rect">
            <a:avLst/>
          </a:prstGeom>
        </p:spPr>
      </p:pic>
      <p:sp>
        <p:nvSpPr>
          <p:cNvPr id="19" name="矩形 8">
            <a:extLst>
              <a:ext uri="{FF2B5EF4-FFF2-40B4-BE49-F238E27FC236}">
                <a16:creationId xmlns:a16="http://schemas.microsoft.com/office/drawing/2014/main" id="{CDD630BA-B074-4D7D-AEF1-D224A38764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6479" y="635425"/>
            <a:ext cx="11731513" cy="7286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77925" tIns="38963" rIns="77925" bIns="38963">
            <a:spAutoFit/>
          </a:bodyPr>
          <a:lstStyle/>
          <a:p>
            <a:pPr algn="ctr">
              <a:lnSpc>
                <a:spcPct val="130000"/>
              </a:lnSpc>
              <a:spcBef>
                <a:spcPts val="1023"/>
              </a:spcBef>
            </a:pP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技术部</a:t>
            </a:r>
            <a:r>
              <a:rPr lang="en-US" altLang="zh-CN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600" b="1" dirty="0">
                <a:solidFill>
                  <a:srgbClr val="CC0000"/>
                </a:solidFill>
                <a:latin typeface="微软雅黑" pitchFamily="34" charset="-122"/>
                <a:ea typeface="微软雅黑" pitchFamily="34" charset="-122"/>
              </a:rPr>
              <a:t>严格考核、多元发展</a:t>
            </a:r>
          </a:p>
        </p:txBody>
      </p:sp>
    </p:spTree>
    <p:extLst>
      <p:ext uri="{BB962C8B-B14F-4D97-AF65-F5344CB8AC3E}">
        <p14:creationId xmlns:p14="http://schemas.microsoft.com/office/powerpoint/2010/main" val="22715215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6174;#36174;#36174;#393764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ueph3gr0">
      <a:majorFont>
        <a:latin typeface=""/>
        <a:ea typeface="微软雅黑"/>
        <a:cs typeface=""/>
      </a:majorFont>
      <a:minorFont>
        <a:latin typeface="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4158</TotalTime>
  <Words>1464</Words>
  <Application>Microsoft Office PowerPoint</Application>
  <PresentationFormat>宽屏</PresentationFormat>
  <Paragraphs>243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8" baseType="lpstr">
      <vt:lpstr>黑体</vt:lpstr>
      <vt:lpstr>等线</vt:lpstr>
      <vt:lpstr>华文中宋</vt:lpstr>
      <vt:lpstr>Century Gothic</vt:lpstr>
      <vt:lpstr>Arial</vt:lpstr>
      <vt:lpstr>Calibri</vt:lpstr>
      <vt:lpstr>宋体</vt:lpstr>
      <vt:lpstr>微软雅黑</vt:lpstr>
      <vt:lpstr>字魂105号-简雅黑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PPTS</dc:title>
  <dc:subject>PPTS</dc:subject>
  <dc:creator>PPTS</dc:creator>
  <cp:keywords>PPTS</cp:keywords>
  <dc:description>PPTS</dc:description>
  <cp:lastModifiedBy>卢意</cp:lastModifiedBy>
  <cp:revision>622</cp:revision>
  <dcterms:created xsi:type="dcterms:W3CDTF">2015-07-31T01:43:00Z</dcterms:created>
  <dcterms:modified xsi:type="dcterms:W3CDTF">2021-06-21T19:14:21Z</dcterms:modified>
  <cp:category>PPTS</cp:category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2052-10.1.0.5559</vt:lpwstr>
  </property>
</Properties>
</file>